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9" r:id="rId2"/>
    <p:sldId id="273" r:id="rId3"/>
    <p:sldId id="271" r:id="rId4"/>
    <p:sldId id="272" r:id="rId5"/>
    <p:sldId id="259" r:id="rId6"/>
    <p:sldId id="267" r:id="rId7"/>
    <p:sldId id="276" r:id="rId8"/>
    <p:sldId id="277" r:id="rId9"/>
    <p:sldId id="274" r:id="rId10"/>
    <p:sldId id="279" r:id="rId11"/>
    <p:sldId id="275" r:id="rId12"/>
    <p:sldId id="278" r:id="rId13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FF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howGuides="1">
      <p:cViewPr>
        <p:scale>
          <a:sx n="125" d="100"/>
          <a:sy n="125" d="100"/>
        </p:scale>
        <p:origin x="-996" y="8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8C8D-A67E-4474-97F1-FDF7F48E44F4}" type="datetimeFigureOut">
              <a:rPr lang="it-IT" smtClean="0"/>
              <a:pPr/>
              <a:t>21/10/2015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6303-072C-4DD8-B822-BDB62A9D6CF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54776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8C8D-A67E-4474-97F1-FDF7F48E44F4}" type="datetimeFigureOut">
              <a:rPr lang="it-IT" smtClean="0"/>
              <a:pPr/>
              <a:t>21/10/2015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6303-072C-4DD8-B822-BDB62A9D6CF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1503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8C8D-A67E-4474-97F1-FDF7F48E44F4}" type="datetimeFigureOut">
              <a:rPr lang="it-IT" smtClean="0"/>
              <a:pPr/>
              <a:t>21/10/2015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6303-072C-4DD8-B822-BDB62A9D6CF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04213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8C8D-A67E-4474-97F1-FDF7F48E44F4}" type="datetimeFigureOut">
              <a:rPr lang="it-IT" smtClean="0"/>
              <a:pPr/>
              <a:t>21/10/2015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6303-072C-4DD8-B822-BDB62A9D6CF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77059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8C8D-A67E-4474-97F1-FDF7F48E44F4}" type="datetimeFigureOut">
              <a:rPr lang="it-IT" smtClean="0"/>
              <a:pPr/>
              <a:t>21/10/2015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6303-072C-4DD8-B822-BDB62A9D6CF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1694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8C8D-A67E-4474-97F1-FDF7F48E44F4}" type="datetimeFigureOut">
              <a:rPr lang="it-IT" smtClean="0"/>
              <a:pPr/>
              <a:t>21/10/2015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6303-072C-4DD8-B822-BDB62A9D6CF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43869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8C8D-A67E-4474-97F1-FDF7F48E44F4}" type="datetimeFigureOut">
              <a:rPr lang="it-IT" smtClean="0"/>
              <a:pPr/>
              <a:t>21/10/2015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6303-072C-4DD8-B822-BDB62A9D6CF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23802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8C8D-A67E-4474-97F1-FDF7F48E44F4}" type="datetimeFigureOut">
              <a:rPr lang="it-IT" smtClean="0"/>
              <a:pPr/>
              <a:t>21/10/2015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6303-072C-4DD8-B822-BDB62A9D6CF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02693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8C8D-A67E-4474-97F1-FDF7F48E44F4}" type="datetimeFigureOut">
              <a:rPr lang="it-IT" smtClean="0"/>
              <a:pPr/>
              <a:t>21/10/2015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6303-072C-4DD8-B822-BDB62A9D6CF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3462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8C8D-A67E-4474-97F1-FDF7F48E44F4}" type="datetimeFigureOut">
              <a:rPr lang="it-IT" smtClean="0"/>
              <a:pPr/>
              <a:t>21/10/2015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6303-072C-4DD8-B822-BDB62A9D6CF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92661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8C8D-A67E-4474-97F1-FDF7F48E44F4}" type="datetimeFigureOut">
              <a:rPr lang="it-IT" smtClean="0"/>
              <a:pPr/>
              <a:t>21/10/2015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6303-072C-4DD8-B822-BDB62A9D6CF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69056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58C8D-A67E-4474-97F1-FDF7F48E44F4}" type="datetimeFigureOut">
              <a:rPr lang="it-IT" smtClean="0"/>
              <a:pPr/>
              <a:t>21/10/2015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B6303-072C-4DD8-B822-BDB62A9D6CF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3891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4169" y="2881559"/>
            <a:ext cx="1135662" cy="113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8" y="16274"/>
            <a:ext cx="1178091" cy="676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77212" y="4149080"/>
            <a:ext cx="82941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pPr algn="ctr"/>
            <a:r>
              <a:rPr lang="it-IT" b="1" dirty="0">
                <a:solidFill>
                  <a:srgbClr val="002060"/>
                </a:solidFill>
              </a:rPr>
              <a:t> RIUNIONE CONGIUNTA DEL TAVOLO TECNICO PER LA VERIFICA DEGLI ADEMPIMENTI REGIONALI CON IL COMITATO PERMANENTE PER LA VERIFICA DEI LIVELLI ESSENZIALI DI ASSISTENZA</a:t>
            </a:r>
            <a:r>
              <a:rPr lang="it-IT" b="1" dirty="0"/>
              <a:t> </a:t>
            </a:r>
          </a:p>
          <a:p>
            <a:pPr algn="ctr"/>
            <a:endParaRPr lang="it-IT" b="1" i="1" dirty="0" smtClean="0">
              <a:solidFill>
                <a:srgbClr val="002060"/>
              </a:solidFill>
            </a:endParaRPr>
          </a:p>
          <a:p>
            <a:pPr algn="ctr"/>
            <a:r>
              <a:rPr lang="it-IT" b="1" i="1" dirty="0" smtClean="0">
                <a:solidFill>
                  <a:srgbClr val="002060"/>
                </a:solidFill>
              </a:rPr>
              <a:t>Regione </a:t>
            </a:r>
            <a:r>
              <a:rPr lang="it-IT" b="1" i="1" dirty="0">
                <a:solidFill>
                  <a:srgbClr val="002060"/>
                </a:solidFill>
              </a:rPr>
              <a:t>Abruzzo </a:t>
            </a:r>
            <a:endParaRPr lang="it-IT" i="1" dirty="0">
              <a:solidFill>
                <a:srgbClr val="002060"/>
              </a:solidFill>
            </a:endParaRPr>
          </a:p>
          <a:p>
            <a:pPr algn="ctr"/>
            <a:r>
              <a:rPr lang="it-IT" b="1" i="1" dirty="0">
                <a:solidFill>
                  <a:srgbClr val="002060"/>
                </a:solidFill>
              </a:rPr>
              <a:t>Riunione del 23 luglio 2015 </a:t>
            </a:r>
            <a:endParaRPr lang="it-IT" i="1" dirty="0">
              <a:solidFill>
                <a:srgbClr val="002060"/>
              </a:solidFill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1108466" y="908720"/>
            <a:ext cx="6927068" cy="1756753"/>
          </a:xfrm>
          <a:prstGeom prst="roundRect">
            <a:avLst/>
          </a:prstGeom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L. 135/2012</a:t>
            </a:r>
          </a:p>
          <a:p>
            <a:pPr algn="ctr"/>
            <a:r>
              <a:rPr lang="it-IT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PATTO PER LA SALUTE</a:t>
            </a:r>
          </a:p>
          <a:p>
            <a:pPr algn="ctr"/>
            <a:r>
              <a:rPr lang="it-IT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D.M. 70/2015</a:t>
            </a:r>
            <a:endParaRPr lang="it-IT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771393" y="6426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266811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1201737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718449" y="642635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10</a:t>
            </a:r>
            <a:endParaRPr lang="it-IT" b="1" dirty="0"/>
          </a:p>
        </p:txBody>
      </p:sp>
      <p:pic>
        <p:nvPicPr>
          <p:cNvPr id="7171" name="Picture 3" descr="C:\Users\s.martines\AppData\Local\Microsoft\Windows\Temporary Internet Files\Content.Outlook\MN58W8E2\RETE_ICTUS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3" y="1490956"/>
            <a:ext cx="4579623" cy="387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9025" y="1490955"/>
            <a:ext cx="4412735" cy="387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5315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73" y="55261"/>
            <a:ext cx="1201474" cy="68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94825" y="1006718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Rete Ospedaliera Emergenza - Urgenza</a:t>
            </a:r>
          </a:p>
        </p:txBody>
      </p:sp>
      <p:pic>
        <p:nvPicPr>
          <p:cNvPr id="7" name="Immagin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825" y="1916832"/>
            <a:ext cx="8352928" cy="25236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/>
          <p:cNvSpPr txBox="1"/>
          <p:nvPr/>
        </p:nvSpPr>
        <p:spPr>
          <a:xfrm>
            <a:off x="8680140" y="642635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11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131416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73" y="55261"/>
            <a:ext cx="1201474" cy="68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55181" y="560442"/>
            <a:ext cx="3408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BACINO DI UTENZA RETE PUBBLICA E PRIVATA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725296" y="6488668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12</a:t>
            </a:r>
            <a:endParaRPr lang="it-IT" sz="1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05" y="1206774"/>
            <a:ext cx="4004741" cy="504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3025" y="883606"/>
            <a:ext cx="4425975" cy="537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937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9511" y="671691"/>
            <a:ext cx="8784976" cy="5632311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rgbClr val="002060"/>
                </a:solidFill>
              </a:rPr>
              <a:t>Tavolo e Comitato, nel rinviare al parere da rendersi, in via preliminare, rilevano la necessità </a:t>
            </a:r>
            <a:r>
              <a:rPr lang="it-IT" b="1" dirty="0">
                <a:solidFill>
                  <a:srgbClr val="FF0000"/>
                </a:solidFill>
              </a:rPr>
              <a:t>di adeguamento al Decreto Ministeriale n. 70/2015</a:t>
            </a:r>
            <a:r>
              <a:rPr lang="it-IT" b="1" dirty="0">
                <a:solidFill>
                  <a:srgbClr val="002060"/>
                </a:solidFill>
              </a:rPr>
              <a:t>. In particolare si evidenzia: </a:t>
            </a:r>
          </a:p>
          <a:p>
            <a:pPr algn="just"/>
            <a:r>
              <a:rPr lang="it-IT" b="1" dirty="0">
                <a:solidFill>
                  <a:srgbClr val="002060"/>
                </a:solidFill>
              </a:rPr>
              <a:t>- la presenza nella regione Abruzzo </a:t>
            </a:r>
            <a:r>
              <a:rPr lang="it-IT" b="1" dirty="0">
                <a:solidFill>
                  <a:srgbClr val="FF0000"/>
                </a:solidFill>
              </a:rPr>
              <a:t>di alcune discipline in sovradimensionamento </a:t>
            </a:r>
            <a:r>
              <a:rPr lang="it-IT" b="1" dirty="0">
                <a:solidFill>
                  <a:srgbClr val="002060"/>
                </a:solidFill>
              </a:rPr>
              <a:t>(quattro UU.OO. di Neurochirurgia (L’Aquila, Chieti, Pescara e Teramo); 3 UU.OO di. Neuroradiologia e radiologia interventistica; etc.);</a:t>
            </a:r>
          </a:p>
          <a:p>
            <a:pPr algn="just"/>
            <a:r>
              <a:rPr lang="it-IT" b="1" dirty="0">
                <a:solidFill>
                  <a:srgbClr val="002060"/>
                </a:solidFill>
              </a:rPr>
              <a:t>- la presenza di presidi ospedalieri sede di </a:t>
            </a:r>
            <a:r>
              <a:rPr lang="it-IT" b="1" dirty="0">
                <a:solidFill>
                  <a:srgbClr val="FF0000"/>
                </a:solidFill>
              </a:rPr>
              <a:t>Pronto Soccorso alcuni dei quali riportanti accessi annuali inferiori alle 20.000 unità</a:t>
            </a:r>
            <a:r>
              <a:rPr lang="it-IT" b="1" dirty="0">
                <a:solidFill>
                  <a:srgbClr val="002060"/>
                </a:solidFill>
              </a:rPr>
              <a:t>. </a:t>
            </a:r>
          </a:p>
          <a:p>
            <a:pPr algn="just"/>
            <a:r>
              <a:rPr lang="it-IT" b="1" dirty="0">
                <a:solidFill>
                  <a:srgbClr val="002060"/>
                </a:solidFill>
              </a:rPr>
              <a:t>Inoltre, esprimono forti perplessità in relazione ai presidi considerati di zona particolarmente disagiata rispetto ai tempi di percorrenza indicati, soprattutto per i presidi di Penne, Popoli e Ortona. Per quest’ultimo, non si comprende come la struttura commissariale intenda classificare il presidio. </a:t>
            </a:r>
          </a:p>
          <a:p>
            <a:pPr algn="just"/>
            <a:r>
              <a:rPr lang="it-IT" b="1" dirty="0">
                <a:solidFill>
                  <a:srgbClr val="002060"/>
                </a:solidFill>
              </a:rPr>
              <a:t>In merito alla </a:t>
            </a:r>
            <a:r>
              <a:rPr lang="it-IT" b="1" dirty="0">
                <a:solidFill>
                  <a:srgbClr val="FF0000"/>
                </a:solidFill>
              </a:rPr>
              <a:t>Rete Emergenza Cardiologica</a:t>
            </a:r>
            <a:r>
              <a:rPr lang="it-IT" b="1" dirty="0">
                <a:solidFill>
                  <a:srgbClr val="002060"/>
                </a:solidFill>
              </a:rPr>
              <a:t>, evidenziano, allo stesso modo, che i </a:t>
            </a:r>
            <a:r>
              <a:rPr lang="it-IT" b="1" dirty="0">
                <a:solidFill>
                  <a:srgbClr val="FF0000"/>
                </a:solidFill>
              </a:rPr>
              <a:t>volumi di attività dei punti di offerta non rispondono alle soglie di volume di attività di cui al citato DM n. 70/2015</a:t>
            </a:r>
            <a:r>
              <a:rPr lang="it-IT" b="1" dirty="0">
                <a:solidFill>
                  <a:srgbClr val="002060"/>
                </a:solidFill>
              </a:rPr>
              <a:t>: tre strutture su dieci non raggiungono la soglia minima di sicurezza relativamente all’infarto miocardico acuto (100 casi/anno per struttura complessa); </a:t>
            </a:r>
            <a:r>
              <a:rPr lang="it-IT" b="1" dirty="0">
                <a:solidFill>
                  <a:srgbClr val="FF0000"/>
                </a:solidFill>
              </a:rPr>
              <a:t>le uniche due strutture regionali che effettuano procedure by-pass aortocoronarico, nel 2013 hanno effettuato meno di 200 ricoveri</a:t>
            </a:r>
            <a:r>
              <a:rPr lang="it-IT" b="1" dirty="0">
                <a:solidFill>
                  <a:srgbClr val="002060"/>
                </a:solidFill>
              </a:rPr>
              <a:t> (soglia di sicurezza ex DM n. 70/2015), pur avendo registrato una mortalità a 30 giorni allineata alla media italiana; circa </a:t>
            </a:r>
            <a:r>
              <a:rPr lang="it-IT" b="1" dirty="0">
                <a:solidFill>
                  <a:srgbClr val="FF0000"/>
                </a:solidFill>
              </a:rPr>
              <a:t>la metà delle strutture che hanno effettuato PTCA nel 2013 non hanno raggiunto</a:t>
            </a:r>
            <a:r>
              <a:rPr lang="it-IT" b="1" dirty="0">
                <a:solidFill>
                  <a:srgbClr val="002060"/>
                </a:solidFill>
              </a:rPr>
              <a:t> la soglia minima di sicurezza di 250/anno.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68" y="31155"/>
            <a:ext cx="914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697031" y="59084"/>
            <a:ext cx="3749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Riunione del 23 luglio 2015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771393" y="6426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2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417997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09387"/>
            <a:ext cx="9144000" cy="763488"/>
          </a:xfrm>
        </p:spPr>
        <p:txBody>
          <a:bodyPr/>
          <a:lstStyle/>
          <a:p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Percorso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metodologico:</a:t>
            </a: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833"/>
            <a:ext cx="911073" cy="523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20614" y="1169910"/>
            <a:ext cx="892899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365125" algn="just"/>
            <a:r>
              <a:rPr lang="it-IT" sz="20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1. Individuazione </a:t>
            </a:r>
            <a:r>
              <a:rPr lang="it-IT" sz="2000" b="1" dirty="0">
                <a:solidFill>
                  <a:srgbClr val="002060"/>
                </a:solidFill>
                <a:latin typeface="Garamond" panose="02020404030301010803" pitchFamily="18" charset="0"/>
              </a:rPr>
              <a:t>dei fabbisogni di prestazioni ospedaliere, ai fini della </a:t>
            </a:r>
            <a:r>
              <a:rPr lang="it-IT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ridefinizione complessiva dei posti letto per acuti e post-acuti</a:t>
            </a:r>
            <a:r>
              <a:rPr lang="it-IT" sz="2000" b="1" dirty="0">
                <a:solidFill>
                  <a:srgbClr val="002060"/>
                </a:solidFill>
                <a:latin typeface="Garamond" panose="02020404030301010803" pitchFamily="18" charset="0"/>
              </a:rPr>
              <a:t>, con l’individuazione del numero dei posti letto suddivisi per struttura, disciplina e tipologia di ricovero. L’analisi delle caratteristiche della produzione, attraverso la comparazione del dato epidemiologico con il dato SDO relativo alle prestazioni realmente erogate, ne rappresenta una parte integrante. </a:t>
            </a:r>
            <a:endParaRPr lang="it-IT" sz="20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65125" lvl="0" indent="-365125" algn="just"/>
            <a:endParaRPr lang="it-IT" sz="20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65125" lvl="0" indent="-365125" algn="just"/>
            <a:r>
              <a:rPr lang="it-IT" sz="20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2. </a:t>
            </a:r>
            <a:r>
              <a:rPr lang="it-IT" sz="20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Rimodulazione </a:t>
            </a:r>
            <a:r>
              <a:rPr lang="it-IT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dell’intera rete di emergenza-urgenza </a:t>
            </a:r>
            <a:r>
              <a:rPr lang="it-IT" sz="2000" b="1" dirty="0">
                <a:solidFill>
                  <a:srgbClr val="002060"/>
                </a:solidFill>
                <a:latin typeface="Garamond" panose="02020404030301010803" pitchFamily="18" charset="0"/>
              </a:rPr>
              <a:t>che costituisce il pilastro con il quale riorganizzare in simmetria la rete ospedaliera secondo il modello HUB e SPOKE, in considerazione sia dei bacini di utenza che della copertura delle aree disagiate</a:t>
            </a:r>
            <a:r>
              <a:rPr lang="it-IT" sz="20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endParaRPr lang="it-IT" sz="20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65125" lvl="0" indent="-365125" algn="just"/>
            <a:r>
              <a:rPr lang="it-IT" sz="20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3.    </a:t>
            </a:r>
            <a:r>
              <a:rPr lang="it-IT" sz="2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Rimodulazione </a:t>
            </a:r>
            <a:r>
              <a:rPr lang="it-IT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delle reti delle patologie complesse tempo dipendenti </a:t>
            </a:r>
            <a:r>
              <a:rPr lang="it-IT" sz="2000" b="1" dirty="0">
                <a:solidFill>
                  <a:srgbClr val="002060"/>
                </a:solidFill>
                <a:latin typeface="Garamond" panose="02020404030301010803" pitchFamily="18" charset="0"/>
              </a:rPr>
              <a:t>e delle reti di </a:t>
            </a:r>
            <a:r>
              <a:rPr lang="it-IT" sz="20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elezione </a:t>
            </a:r>
            <a:r>
              <a:rPr lang="it-IT" sz="2000" b="1" dirty="0">
                <a:solidFill>
                  <a:srgbClr val="002060"/>
                </a:solidFill>
                <a:latin typeface="Garamond" panose="02020404030301010803" pitchFamily="18" charset="0"/>
              </a:rPr>
              <a:t>quali parti integranti del sistema HUB e SPOKE degli ospedali, garantendo una risposta tempestiva e appropriata ai bisogni</a:t>
            </a:r>
            <a:r>
              <a:rPr lang="it-IT" sz="20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.</a:t>
            </a:r>
            <a:endParaRPr lang="it-IT" dirty="0">
              <a:latin typeface="Garamond" panose="02020404030301010803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771393" y="6426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3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81610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Segue : </a:t>
            </a: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Percorso metodologico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19" y="764704"/>
            <a:ext cx="8640961" cy="5976664"/>
          </a:xfrm>
        </p:spPr>
        <p:txBody>
          <a:bodyPr>
            <a:noAutofit/>
          </a:bodyPr>
          <a:lstStyle/>
          <a:p>
            <a:pPr marL="365125" lvl="0" indent="-365125" algn="just">
              <a:buNone/>
            </a:pPr>
            <a:r>
              <a:rPr lang="it-IT" sz="2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4.  Connotazione </a:t>
            </a:r>
            <a:r>
              <a:rPr lang="it-IT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di ogni presidio della rete ospedaliera per livelli di complessità crescente, tenendo conto dei volumi di attività</a:t>
            </a:r>
            <a:r>
              <a:rPr lang="it-IT" sz="2000" b="1" dirty="0">
                <a:solidFill>
                  <a:srgbClr val="002060"/>
                </a:solidFill>
                <a:latin typeface="Garamond" panose="02020404030301010803" pitchFamily="18" charset="0"/>
              </a:rPr>
              <a:t>, dell’appropriatezza degli interventi e degli esiti delle cure, del contesto territoriale, dei collegamenti con gli altri servizi ospedalieri a livello di bacino e regionale, e conseguenzialmente della necessità di ottimizzare le risorse umane e tecnologiche.</a:t>
            </a:r>
          </a:p>
          <a:p>
            <a:pPr marL="365125" lvl="0" indent="-365125" algn="just">
              <a:buNone/>
            </a:pPr>
            <a:r>
              <a:rPr lang="it-IT" sz="2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5.   Riconversione </a:t>
            </a:r>
            <a:r>
              <a:rPr lang="it-IT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delle strutture ospedaliere con ridotti volumi di attività </a:t>
            </a:r>
            <a:r>
              <a:rPr lang="it-IT" sz="2000" b="1" dirty="0">
                <a:solidFill>
                  <a:srgbClr val="002060"/>
                </a:solidFill>
                <a:latin typeface="Garamond" panose="02020404030301010803" pitchFamily="18" charset="0"/>
              </a:rPr>
              <a:t>e con contestuale individuazione delle forme di assistenza alternative che saranno </a:t>
            </a:r>
            <a:r>
              <a:rPr lang="it-IT" sz="20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attivate.</a:t>
            </a:r>
          </a:p>
          <a:p>
            <a:pPr marL="450850" lvl="0" indent="-450850" algn="just">
              <a:buNone/>
            </a:pPr>
            <a:r>
              <a:rPr lang="it-IT" sz="2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6.   La </a:t>
            </a:r>
            <a:r>
              <a:rPr lang="it-IT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definizione della allocazione</a:t>
            </a:r>
            <a:r>
              <a:rPr lang="it-IT" sz="2000" b="1" dirty="0">
                <a:solidFill>
                  <a:srgbClr val="002060"/>
                </a:solidFill>
                <a:latin typeface="Garamond" panose="02020404030301010803" pitchFamily="18" charset="0"/>
              </a:rPr>
              <a:t>, previa verifica del fabbisogno, </a:t>
            </a:r>
            <a:r>
              <a:rPr lang="it-IT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delle strutture operative complesse per singola disciplina</a:t>
            </a:r>
            <a:r>
              <a:rPr lang="it-IT" sz="2000" b="1" dirty="0">
                <a:solidFill>
                  <a:srgbClr val="002060"/>
                </a:solidFill>
                <a:latin typeface="Garamond" panose="02020404030301010803" pitchFamily="18" charset="0"/>
              </a:rPr>
              <a:t>, sulla base dei bacini di utenza indicati dal Regolamento e determinati in coerenza ai volumi e agli esiti delle prestazioni erogate nei diversi presidi ospedalieri. Nella stima del fabbisogno di strutture complesse è ricompreso il fabbisogno di strutture degli erogatori privati accreditati.</a:t>
            </a:r>
          </a:p>
          <a:p>
            <a:pPr marL="450850" lvl="0" indent="-450850" algn="just">
              <a:buNone/>
            </a:pPr>
            <a:r>
              <a:rPr lang="it-IT" sz="2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7.    Riequilibrio </a:t>
            </a:r>
            <a:r>
              <a:rPr lang="it-IT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dei ruoli ospedale-territorio con la riorganizzazione delle attività territoriali per l’integrazione con l’ospedale </a:t>
            </a:r>
            <a:r>
              <a:rPr lang="it-IT" sz="2000" b="1" dirty="0">
                <a:solidFill>
                  <a:srgbClr val="002060"/>
                </a:solidFill>
                <a:latin typeface="Garamond" panose="02020404030301010803" pitchFamily="18" charset="0"/>
              </a:rPr>
              <a:t>e la definizione di forme alternative di assistenza</a:t>
            </a:r>
            <a:r>
              <a:rPr lang="it-IT" sz="20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.</a:t>
            </a:r>
            <a:endParaRPr lang="it-IT" sz="2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833"/>
            <a:ext cx="911073" cy="523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8771393" y="6426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4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22238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27" y="20787"/>
            <a:ext cx="1099690" cy="63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232278" y="1832713"/>
            <a:ext cx="87400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Il Regolamento,  indica come base per il calcolo del fabbisogno di posti letto, il consumo di prestazioni di ricoveri appropriati.</a:t>
            </a:r>
          </a:p>
          <a:p>
            <a:pPr algn="just"/>
            <a:endParaRPr lang="it-IT" sz="2800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just"/>
            <a:r>
              <a:rPr lang="it-IT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Dall’analisi della produzione sono stati calcolati i dati di consumo dei ricoveri ospedalieri della popolazione residente della Regione Abruzzo (produzione + mobilità passiva – mobilità attiva).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3" y="52485"/>
            <a:ext cx="2224618" cy="129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8845051" y="6426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5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274970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6162" y="548680"/>
            <a:ext cx="8611675" cy="556084"/>
          </a:xfrm>
        </p:spPr>
        <p:txBody>
          <a:bodyPr/>
          <a:lstStyle/>
          <a:p>
            <a:r>
              <a:rPr lang="it-IT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Posti letto normalizzati adeguati agli standard nazionali</a:t>
            </a:r>
            <a:endParaRPr lang="it-IT" sz="28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49" y="0"/>
            <a:ext cx="1201474" cy="68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magin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915" y="980728"/>
            <a:ext cx="8611675" cy="17049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sp>
        <p:nvSpPr>
          <p:cNvPr id="7" name="Rettangolo 6"/>
          <p:cNvSpPr/>
          <p:nvPr/>
        </p:nvSpPr>
        <p:spPr>
          <a:xfrm>
            <a:off x="108463" y="2780928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i="1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Dall’adeguamento dei posti letto agli standard nazionali (3 per 1.000 ab. per gli acuti e 0,7 per 1.000 ab. per i post acuti), si evince una carenza di posti letto rispetto alla dotazione attuale sia per gli acuti (-123 </a:t>
            </a:r>
            <a:r>
              <a:rPr lang="it-IT" sz="2400" b="1" i="1" dirty="0" err="1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pl</a:t>
            </a:r>
            <a:r>
              <a:rPr lang="it-IT" sz="2400" b="1" i="1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) sia per i post acuti, (- 262 posti letto)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459" y="4979431"/>
            <a:ext cx="8611675" cy="126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294078" y="4509120"/>
            <a:ext cx="5706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latin typeface="Garamond" panose="02020404030301010803" pitchFamily="18" charset="0"/>
                <a:ea typeface="+mj-ea"/>
                <a:cs typeface="+mj-cs"/>
              </a:rPr>
              <a:t>Posti letto regionali (HSP 2013-2014)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8771393" y="6426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6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307489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073" y="565958"/>
            <a:ext cx="8954499" cy="6292042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       </a:t>
            </a:r>
            <a:r>
              <a:rPr lang="it-IT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P.O. DI BASE</a:t>
            </a:r>
          </a:p>
          <a:p>
            <a:pPr indent="-258763"/>
            <a:r>
              <a:rPr lang="it-IT" sz="1800" dirty="0" smtClean="0">
                <a:latin typeface="Garamond" panose="02020404030301010803" pitchFamily="18" charset="0"/>
              </a:rPr>
              <a:t> </a:t>
            </a:r>
            <a:r>
              <a:rPr lang="it-IT" sz="18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BACINO DI UTENZA:</a:t>
            </a:r>
            <a:r>
              <a:rPr lang="it-IT" sz="1800" dirty="0" smtClean="0">
                <a:latin typeface="Garamond" panose="02020404030301010803" pitchFamily="18" charset="0"/>
              </a:rPr>
              <a:t> </a:t>
            </a:r>
            <a:r>
              <a:rPr lang="it-IT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80.000 – 150.000</a:t>
            </a:r>
          </a:p>
          <a:p>
            <a:pPr marL="450850" indent="-366713" algn="just"/>
            <a:r>
              <a:rPr lang="it-IT" sz="18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DISCIPLINE: </a:t>
            </a:r>
            <a:r>
              <a:rPr lang="it-IT" sz="1800" dirty="0">
                <a:latin typeface="Garamond" panose="02020404030301010803" pitchFamily="18" charset="0"/>
              </a:rPr>
              <a:t>Pronto Soccorso </a:t>
            </a:r>
            <a:r>
              <a:rPr lang="it-IT" sz="1800" dirty="0" smtClean="0">
                <a:latin typeface="Garamond" panose="02020404030301010803" pitchFamily="18" charset="0"/>
              </a:rPr>
              <a:t>( </a:t>
            </a:r>
            <a:r>
              <a:rPr lang="it-IT" sz="1800" b="1" u="sng" dirty="0" smtClean="0">
                <a:solidFill>
                  <a:srgbClr val="FF0000"/>
                </a:solidFill>
                <a:latin typeface="Garamond" panose="02020404030301010803" pitchFamily="18" charset="0"/>
              </a:rPr>
              <a:t>più di 20.000 accessi appropriati annui, tempo di percorrenza dal DEA di riferimento &gt; 60 min</a:t>
            </a:r>
            <a:r>
              <a:rPr lang="it-IT" sz="18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.</a:t>
            </a:r>
            <a:r>
              <a:rPr lang="it-IT" sz="1800" dirty="0" smtClean="0">
                <a:latin typeface="Garamond" panose="02020404030301010803" pitchFamily="18" charset="0"/>
              </a:rPr>
              <a:t>; Bacino di utenza 80.000-150.000); Medicina Interna; Chirurgia Generale; Ortopedia; Anestesia e Servizi di supporto di Radiologia , Laboratorio ed Emoteca (in guardia attiva o pronta disponibilità H24); Posti Letto di Osservazione Breve Intensiva </a:t>
            </a:r>
            <a:endParaRPr lang="it-IT" sz="18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      </a:t>
            </a:r>
            <a:r>
              <a:rPr lang="it-IT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DEA I LIVELLO </a:t>
            </a:r>
          </a:p>
          <a:p>
            <a:pPr indent="-258763"/>
            <a:r>
              <a:rPr lang="it-IT" sz="1800" dirty="0" smtClean="0">
                <a:latin typeface="Garamond" panose="02020404030301010803" pitchFamily="18" charset="0"/>
              </a:rPr>
              <a:t> </a:t>
            </a:r>
            <a:r>
              <a:rPr lang="it-IT" sz="18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BACINO DI UTENZA</a:t>
            </a:r>
            <a:r>
              <a:rPr lang="it-IT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:</a:t>
            </a:r>
            <a:r>
              <a:rPr lang="it-IT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it-IT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150.000 – 300.000 (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N. ACCESSI APPROPRIATI: &gt;45.000/Anno)</a:t>
            </a:r>
            <a:endPara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450850" indent="-366713" algn="just"/>
            <a:r>
              <a:rPr lang="it-IT" sz="18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DISCIPLINE: </a:t>
            </a:r>
            <a:r>
              <a:rPr lang="it-IT" sz="1800" dirty="0" smtClean="0">
                <a:latin typeface="Garamond" panose="02020404030301010803" pitchFamily="18" charset="0"/>
              </a:rPr>
              <a:t>Medicina Interna; Chirurgia Generale; Ortopedia; Anestesia  e Rianimazione; Ostetricia e Ginecologia; Pediatria; Cardiologia con UTIC; Neurologia; Psichiatria; Oncologia; Oculistica; Otorinolaringoiatria; Urologia;  Servizi di radiologia con TAC ed Ecografia; Laboratorio; Servizi </a:t>
            </a:r>
            <a:r>
              <a:rPr lang="it-IT" sz="1800" dirty="0" err="1" smtClean="0">
                <a:latin typeface="Garamond" panose="02020404030301010803" pitchFamily="18" charset="0"/>
              </a:rPr>
              <a:t>Immunotrasfusionale</a:t>
            </a:r>
            <a:r>
              <a:rPr lang="it-IT" sz="1800" dirty="0">
                <a:latin typeface="Garamond" panose="02020404030301010803" pitchFamily="18" charset="0"/>
              </a:rPr>
              <a:t> </a:t>
            </a:r>
            <a:r>
              <a:rPr lang="it-IT" sz="1800" dirty="0" smtClean="0">
                <a:latin typeface="Garamond" panose="02020404030301010803" pitchFamily="18" charset="0"/>
              </a:rPr>
              <a:t>(disponibili in rete H24)</a:t>
            </a:r>
            <a:endParaRPr lang="it-IT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       </a:t>
            </a:r>
            <a:r>
              <a:rPr lang="it-IT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DEA II LIVELLO </a:t>
            </a:r>
          </a:p>
          <a:p>
            <a:pPr indent="-258763"/>
            <a:r>
              <a:rPr lang="it-IT" sz="1800" dirty="0">
                <a:latin typeface="Garamond" panose="02020404030301010803" pitchFamily="18" charset="0"/>
              </a:rPr>
              <a:t> </a:t>
            </a:r>
            <a:r>
              <a:rPr lang="it-IT" sz="18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BACINO DI UTENZA</a:t>
            </a:r>
            <a:r>
              <a:rPr lang="it-IT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:</a:t>
            </a:r>
            <a:r>
              <a:rPr lang="it-IT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it-IT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600.000 – 1.200.000 (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N. ACCESSI APPROPRIATI:&gt;70.000/Anno)</a:t>
            </a:r>
            <a:endPara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450850" indent="-366713" algn="just"/>
            <a:r>
              <a:rPr lang="it-IT" sz="18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DISCIPLINE:</a:t>
            </a:r>
            <a:r>
              <a:rPr lang="it-IT" sz="1800" dirty="0" smtClean="0">
                <a:latin typeface="Garamond" panose="02020404030301010803" pitchFamily="18" charset="0"/>
              </a:rPr>
              <a:t> Cardiologia con emodinamica interventistica H24; Neurochirurgia; Cardiochirurgia e rianimazione cardiochirurgica; Chirurgia Vascolare; Chirurgia Toracica; Chirurgia Maxillo-facciale; Chirurgia Plastica; endoscopia digestiva ad elevata complessità; Broncoscopia interventistica; Radiologia interventistica; Rianimazione Pediatrica e Neonatale; Medicina Nucleare; Radiologia con almeno con TAC e Ecografia H24; Laboratorio H24; Servizio </a:t>
            </a:r>
            <a:r>
              <a:rPr lang="it-IT" sz="1800" dirty="0" err="1" smtClean="0">
                <a:latin typeface="Garamond" panose="02020404030301010803" pitchFamily="18" charset="0"/>
              </a:rPr>
              <a:t>Immunotrasfusionale</a:t>
            </a:r>
            <a:r>
              <a:rPr lang="it-IT" sz="1800" dirty="0" smtClean="0">
                <a:latin typeface="Garamond" panose="02020404030301010803" pitchFamily="18" charset="0"/>
              </a:rPr>
              <a:t> H24</a:t>
            </a:r>
            <a:endParaRPr lang="it-IT" sz="1800" dirty="0">
              <a:latin typeface="Garamond" panose="02020404030301010803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73" y="55262"/>
            <a:ext cx="937527" cy="53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89444" y="26179"/>
            <a:ext cx="8575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Classificazione delle Strutture Ospedaliere </a:t>
            </a:r>
            <a:endParaRPr lang="it-IT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771393" y="6426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7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317771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56" y="35565"/>
            <a:ext cx="1235576" cy="71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6569" y="1003400"/>
            <a:ext cx="6030862" cy="4888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554187" y="46508"/>
            <a:ext cx="6033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 DI ATTIVITA' OSPEDALIERA - ANNO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</a:p>
          <a:p>
            <a:pPr algn="ctr"/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RICOVERI ORDINARI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771393" y="6426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8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263338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73" y="55261"/>
            <a:ext cx="1201474" cy="68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73209" y="4229272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I 9.000 accessi del P.O. San Salvatore dell’Aquila rappresentano gli accessi pediatrici registrati dal P.S. Pediatrico</a:t>
            </a:r>
            <a:endParaRPr lang="it-IT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6761" y="865569"/>
            <a:ext cx="8448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Rete Ospedaliera Emergenza - Urgenza</a:t>
            </a:r>
            <a:endParaRPr lang="it-IT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771393" y="6426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9</a:t>
            </a:r>
            <a:endParaRPr lang="it-IT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869" y="1808530"/>
            <a:ext cx="8346509" cy="192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213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Words>1047</Words>
  <Application>Microsoft Office PowerPoint</Application>
  <PresentationFormat>Presentazione su schermo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Diapositiva 1</vt:lpstr>
      <vt:lpstr>Diapositiva 2</vt:lpstr>
      <vt:lpstr>Percorso metodologico:</vt:lpstr>
      <vt:lpstr>Segue : Percorso metodologico</vt:lpstr>
      <vt:lpstr>Diapositiva 5</vt:lpstr>
      <vt:lpstr>Posti letto normalizzati adeguati agli standard nazionali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Simona Martines</dc:creator>
  <cp:lastModifiedBy>Amministratore</cp:lastModifiedBy>
  <cp:revision>48</cp:revision>
  <cp:lastPrinted>2015-10-21T06:29:27Z</cp:lastPrinted>
  <dcterms:created xsi:type="dcterms:W3CDTF">2015-08-26T11:54:28Z</dcterms:created>
  <dcterms:modified xsi:type="dcterms:W3CDTF">2015-10-21T13:16:19Z</dcterms:modified>
</cp:coreProperties>
</file>