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7" r:id="rId3"/>
    <p:sldId id="258" r:id="rId4"/>
    <p:sldId id="260" r:id="rId5"/>
    <p:sldId id="27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56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7937D-0616-44D3-BA8D-FE2DE5C0DDB9}" type="datetimeFigureOut">
              <a:rPr lang="it-IT" smtClean="0"/>
              <a:pPr/>
              <a:t>05/09/2014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B8554-CC10-42C8-8F96-CA9B4274170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B8554-CC10-42C8-8F96-CA9B4274170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5F5A-0322-495E-A2D4-BA33BFB43E7C}" type="datetimeFigureOut">
              <a:rPr lang="it-IT" smtClean="0"/>
              <a:pPr/>
              <a:t>05/09/2014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1B78-C830-44EF-B979-A8B7AF586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5F5A-0322-495E-A2D4-BA33BFB43E7C}" type="datetimeFigureOut">
              <a:rPr lang="it-IT" smtClean="0"/>
              <a:pPr/>
              <a:t>05/09/2014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1B78-C830-44EF-B979-A8B7AF586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5F5A-0322-495E-A2D4-BA33BFB43E7C}" type="datetimeFigureOut">
              <a:rPr lang="it-IT" smtClean="0"/>
              <a:pPr/>
              <a:t>05/09/2014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1B78-C830-44EF-B979-A8B7AF586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5F5A-0322-495E-A2D4-BA33BFB43E7C}" type="datetimeFigureOut">
              <a:rPr lang="it-IT" smtClean="0"/>
              <a:pPr/>
              <a:t>05/09/2014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1B78-C830-44EF-B979-A8B7AF586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5F5A-0322-495E-A2D4-BA33BFB43E7C}" type="datetimeFigureOut">
              <a:rPr lang="it-IT" smtClean="0"/>
              <a:pPr/>
              <a:t>05/09/2014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1B78-C830-44EF-B979-A8B7AF586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5F5A-0322-495E-A2D4-BA33BFB43E7C}" type="datetimeFigureOut">
              <a:rPr lang="it-IT" smtClean="0"/>
              <a:pPr/>
              <a:t>05/09/2014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1B78-C830-44EF-B979-A8B7AF586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5F5A-0322-495E-A2D4-BA33BFB43E7C}" type="datetimeFigureOut">
              <a:rPr lang="it-IT" smtClean="0"/>
              <a:pPr/>
              <a:t>05/09/2014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1B78-C830-44EF-B979-A8B7AF586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5F5A-0322-495E-A2D4-BA33BFB43E7C}" type="datetimeFigureOut">
              <a:rPr lang="it-IT" smtClean="0"/>
              <a:pPr/>
              <a:t>05/09/2014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1B78-C830-44EF-B979-A8B7AF586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5F5A-0322-495E-A2D4-BA33BFB43E7C}" type="datetimeFigureOut">
              <a:rPr lang="it-IT" smtClean="0"/>
              <a:pPr/>
              <a:t>05/09/2014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1B78-C830-44EF-B979-A8B7AF586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5F5A-0322-495E-A2D4-BA33BFB43E7C}" type="datetimeFigureOut">
              <a:rPr lang="it-IT" smtClean="0"/>
              <a:pPr/>
              <a:t>05/09/2014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1B78-C830-44EF-B979-A8B7AF586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5F5A-0322-495E-A2D4-BA33BFB43E7C}" type="datetimeFigureOut">
              <a:rPr lang="it-IT" smtClean="0"/>
              <a:pPr/>
              <a:t>05/09/2014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1B78-C830-44EF-B979-A8B7AF586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5F5A-0322-495E-A2D4-BA33BFB43E7C}" type="datetimeFigureOut">
              <a:rPr lang="it-IT" smtClean="0"/>
              <a:pPr/>
              <a:t>05/09/2014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1B78-C830-44EF-B979-A8B7AF586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La bozza di piattaforma di CGIL, CISL, UIL</a:t>
            </a:r>
            <a:b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su </a:t>
            </a:r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</a:rPr>
              <a:t>LAVORO, FISCO, PREVIDENZA</a:t>
            </a:r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magine 3" descr="assembl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988840"/>
            <a:ext cx="2952328" cy="1964741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>
            <a:off x="3995936" y="1412776"/>
            <a:ext cx="484632" cy="61836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11560" y="350100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PROPOSTA VIENE</a:t>
            </a:r>
            <a:r>
              <a:rPr kumimoji="0" lang="it-IT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ILLUSTRATA 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ASSEMBLEA NEI LUOGHI </a:t>
            </a:r>
            <a:r>
              <a:rPr kumimoji="0" lang="it-IT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LAVORO;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SINDACATO ASCOLTA I LAVORATORI E PRENDE NOTA </a:t>
            </a:r>
            <a:r>
              <a:rPr kumimoji="0" lang="it-IT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GIUDIZI E IDEE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4067944" y="4437112"/>
            <a:ext cx="484632" cy="61836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611560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CGIL, CISL, UIL,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PRIMA IN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RIUNIONI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REGIONALI, POI A LIVELLO NAZIONALE, SENTITI I LAVORATORI, VARANO LA PIATTAFORMA E CHIEDONO IL CONFRONTO AL GOVERNO, PRONTI ALLA MOBILITAZIONE PER SOSTENERE LA LORO AZIONE VERTENZIALE</a:t>
            </a:r>
            <a:endParaRPr kumimoji="0" lang="it-IT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L’Italia ha la seconda industria d’Europa …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egnaposto contenuto 3" descr="fabbrica-ic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3530525" cy="3530525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755576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 ma non ha da decenni una politica industriale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5796136" y="1124744"/>
            <a:ext cx="3096344" cy="41044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CGIL, CISL, UIL CHIEDONO UNA POLITICA INDUSTRIALE PER NON AFFRONTARE LE CRISI AZIENDALI E SETTORIALI SOLO CON GLI AMMORTIZZATORI SOCIALI, PER DIFENDERE ED AMPLIARE LA BASE PRODUTTIVA, PER DARE IMPULSO A INNOVAZIONE E RICERCA, E ISTITUZIONI CHE FUNZIONINO PER RIDARE COMPETITIVITÀ AL SISTEMA 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mmortizzatori sociali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Segnaposto contenuto 3" descr="ammortizzatori-sociali-default-120496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8500" y="1268760"/>
            <a:ext cx="5905500" cy="3048000"/>
          </a:xfr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851920" y="4437112"/>
            <a:ext cx="513325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CGIL, CISL, UIL sono per il riordino degli ammortizzatori, ma </a:t>
            </a:r>
            <a:r>
              <a:rPr kumimoji="0" lang="it-IT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rivedere le politiche passive si può quando sono pronte quelle attive: non bisogna togliere le protezioni in piena crisi occupazionale.  Bisogna RIFINANZIARE LA CASSA IN DEROGA.</a:t>
            </a: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presidi cassa in dero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3779912" cy="54158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CGIL, CISL, UIL DIFENDONO IL VALORE DEL LAVORO PUBBLICO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Segnaposto contenuto 3" descr="vigili-del-fuo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717032"/>
            <a:ext cx="2620720" cy="1303561"/>
          </a:xfrm>
        </p:spPr>
      </p:pic>
      <p:pic>
        <p:nvPicPr>
          <p:cNvPr id="5" name="Immagine 4" descr="infermier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80928"/>
            <a:ext cx="2016223" cy="2232248"/>
          </a:xfrm>
          <a:prstGeom prst="rect">
            <a:avLst/>
          </a:prstGeom>
        </p:spPr>
      </p:pic>
      <p:pic>
        <p:nvPicPr>
          <p:cNvPr id="6" name="Immagine 5" descr="insegnante-lavagnaR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556792"/>
            <a:ext cx="2597274" cy="2108904"/>
          </a:xfrm>
          <a:prstGeom prst="rect">
            <a:avLst/>
          </a:prstGeom>
        </p:spPr>
      </p:pic>
      <p:pic>
        <p:nvPicPr>
          <p:cNvPr id="7" name="Immagine 6" descr="impiega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556792"/>
            <a:ext cx="2016224" cy="122413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79512" y="5229200"/>
            <a:ext cx="878497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C000"/>
                </a:solidFill>
              </a:rPr>
              <a:t>I GOVERNI CHE ATTACCANO I PUBBLICI DIPENDENTI  MA NON PROPONGONO ALCUNA RIFORMA DELLA PUBBLICA AMMINISTRAZIONE NON VOGLIONO UN MIGLIORE RUOLO DEL PUBBLICO, VOGLIONO SOLO RIDURRE LO SPAZIO DEL PUBBLICO</a:t>
            </a:r>
            <a:endParaRPr lang="it-IT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CGIL, CISL, UIL VOGLIONO DARE PIÙ FORZA ALLA CONTRATTAZIONE, </a:t>
            </a:r>
            <a:r>
              <a:rPr lang="it-IT" sz="2400" b="1" i="1" dirty="0" smtClean="0">
                <a:solidFill>
                  <a:srgbClr val="C00000"/>
                </a:solidFill>
              </a:rPr>
              <a:t>per questo hanno concordato con Confindustria le nuove regole della Rappresentanza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pic>
        <p:nvPicPr>
          <p:cNvPr id="6" name="Segnaposto contenuto 5" descr="contrattazi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484784"/>
            <a:ext cx="2088232" cy="1556070"/>
          </a:xfr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611560" y="3068960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noProof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IL GOVERNO VUOLE SOSTITUIRE LA LEGGE ALLA CONTRATTAZIONE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continua a bloccare i contratti dei lavoratori pubblici e pensa</a:t>
            </a:r>
            <a:r>
              <a:rPr kumimoji="0" lang="it-IT" sz="20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istituire il salario minimo per legge, più basso dei minimi contrattuali e modificabile solo in Parlamento</a:t>
            </a: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3528" y="4653136"/>
            <a:ext cx="5256584" cy="20162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Quando la Legge invade il campo della contrattazione, fa danni: ricordiamoci degli </a:t>
            </a:r>
            <a:r>
              <a:rPr lang="it-IT" sz="2800" b="1" dirty="0" err="1" smtClean="0">
                <a:solidFill>
                  <a:srgbClr val="C00000"/>
                </a:solidFill>
              </a:rPr>
              <a:t>esodati</a:t>
            </a:r>
            <a:r>
              <a:rPr lang="it-IT" sz="2800" b="1" dirty="0" smtClean="0">
                <a:solidFill>
                  <a:srgbClr val="C00000"/>
                </a:solidFill>
              </a:rPr>
              <a:t>. Dopo, piangere serve a poco …</a:t>
            </a:r>
            <a:endParaRPr lang="it-IT" sz="2800" b="1" dirty="0">
              <a:solidFill>
                <a:srgbClr val="C00000"/>
              </a:solidFill>
            </a:endParaRPr>
          </a:p>
        </p:txBody>
      </p:sp>
      <p:pic>
        <p:nvPicPr>
          <p:cNvPr id="12" name="Immagine 11" descr="fornero-pian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653136"/>
            <a:ext cx="2736304" cy="20105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it-IT" sz="5200" b="1" dirty="0" smtClean="0">
                <a:solidFill>
                  <a:schemeClr val="accent2">
                    <a:lumMod val="50000"/>
                  </a:schemeClr>
                </a:solidFill>
              </a:rPr>
              <a:t>NON SI PUÒ</a:t>
            </a:r>
          </a:p>
          <a:p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ndare in pensione tutti alla stessa età</a:t>
            </a:r>
          </a:p>
          <a:p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enza tenere conto del lavoro che si fa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magine 3" descr="pranzo-in-cima-a-un-grattacie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53125" cy="4286250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6084168" y="116632"/>
            <a:ext cx="2880320" cy="41764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CGIL, CISL, UIL SI BATTONO PER RENDERE FLESSIBILE L’ETÀ </a:t>
            </a:r>
            <a:r>
              <a:rPr lang="it-IT" sz="2800" b="1" dirty="0" err="1" smtClean="0">
                <a:solidFill>
                  <a:schemeClr val="accent3">
                    <a:lumMod val="50000"/>
                  </a:schemeClr>
                </a:solidFill>
              </a:rPr>
              <a:t>DI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 ANDATA IN PENSIONE</a:t>
            </a:r>
            <a:endParaRPr lang="it-IT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CGIL, CISL, UIL HANNO IDEE E PROPOSTE PER PIÙ OCCUPAZIONE, MENO TASSE SUL LAVORO, UN SISTEMA PENSIONISTICO FLESSIBILE E PIÙ GIUSTO</a:t>
            </a:r>
            <a:endParaRPr lang="it-IT" sz="2800" b="1" dirty="0">
              <a:solidFill>
                <a:srgbClr val="C00000"/>
              </a:solidFill>
            </a:endParaRPr>
          </a:p>
        </p:txBody>
      </p:sp>
      <p:pic>
        <p:nvPicPr>
          <p:cNvPr id="4" name="Segnaposto contenuto 3" descr="manifestazi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916832"/>
            <a:ext cx="3766572" cy="2448272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39552" y="4509120"/>
            <a:ext cx="8229600" cy="1647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DISCUTIAMONE CON I LAVORATORI E VARIAMO LA PIATTAFORMA, POI SOSTENIAMOLA CON LA MOBILITAZIONE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5040560" cy="329837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CRISI = DISTRUZIONE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DI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POSTI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DI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LAVORO E IMPRESE, </a:t>
            </a:r>
            <a:r>
              <a:rPr lang="it-IT" b="1" i="1" dirty="0" smtClean="0">
                <a:solidFill>
                  <a:schemeClr val="accent2">
                    <a:lumMod val="50000"/>
                  </a:schemeClr>
                </a:solidFill>
              </a:rPr>
              <a:t>come in tempo di guerra</a:t>
            </a:r>
            <a:r>
              <a:rPr lang="it-IT" dirty="0" smtClean="0">
                <a:sym typeface="Wingdings" pitchFamily="2" charset="2"/>
              </a:rPr>
              <a:t/>
            </a:r>
            <a:br>
              <a:rPr lang="it-IT" dirty="0" smtClean="0">
                <a:sym typeface="Wingdings" pitchFamily="2" charset="2"/>
              </a:rPr>
            </a:br>
            <a:endParaRPr lang="it-IT" dirty="0"/>
          </a:p>
        </p:txBody>
      </p:sp>
      <p:pic>
        <p:nvPicPr>
          <p:cNvPr id="4" name="Segnaposto contenuto 3" descr="elmetto-e-fuc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71420" cy="4525963"/>
          </a:xfrm>
        </p:spPr>
      </p:pic>
      <p:sp>
        <p:nvSpPr>
          <p:cNvPr id="5" name="Ovale 4"/>
          <p:cNvSpPr/>
          <p:nvPr/>
        </p:nvSpPr>
        <p:spPr>
          <a:xfrm>
            <a:off x="4644008" y="2924944"/>
            <a:ext cx="4320480" cy="36724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DISOCCUPAZIONE AL </a:t>
            </a:r>
            <a:r>
              <a:rPr lang="it-IT" sz="4800" b="1" dirty="0" smtClean="0">
                <a:solidFill>
                  <a:srgbClr val="C00000"/>
                </a:solidFill>
              </a:rPr>
              <a:t>13,6%</a:t>
            </a:r>
          </a:p>
          <a:p>
            <a:pPr algn="ctr"/>
            <a:endParaRPr lang="it-IT" sz="2800" b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CHIUSE IL </a:t>
            </a:r>
            <a:r>
              <a:rPr lang="it-IT" sz="4800" b="1" dirty="0" smtClean="0">
                <a:solidFill>
                  <a:srgbClr val="C00000"/>
                </a:solidFill>
              </a:rPr>
              <a:t>25%</a:t>
            </a:r>
            <a:r>
              <a:rPr lang="it-IT" sz="2800" b="1" dirty="0" smtClean="0">
                <a:solidFill>
                  <a:srgbClr val="C00000"/>
                </a:solidFill>
              </a:rPr>
              <a:t> DELLE IMPRESE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7504" y="4725144"/>
            <a:ext cx="417646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C000"/>
                </a:solidFill>
              </a:rPr>
              <a:t>CGLI, CISL, UIL SI BATTONO PER FARE DELLA CREAZIONE </a:t>
            </a:r>
            <a:r>
              <a:rPr lang="it-IT" sz="2400" b="1" dirty="0" err="1" smtClean="0">
                <a:solidFill>
                  <a:srgbClr val="FFC000"/>
                </a:solidFill>
              </a:rPr>
              <a:t>DI</a:t>
            </a:r>
            <a:r>
              <a:rPr lang="it-IT" sz="2400" b="1" dirty="0" smtClean="0">
                <a:solidFill>
                  <a:srgbClr val="FFC000"/>
                </a:solidFill>
              </a:rPr>
              <a:t> POSTI </a:t>
            </a:r>
            <a:r>
              <a:rPr lang="it-IT" sz="2400" b="1" dirty="0" err="1" smtClean="0">
                <a:solidFill>
                  <a:srgbClr val="FFC000"/>
                </a:solidFill>
              </a:rPr>
              <a:t>DI</a:t>
            </a:r>
            <a:r>
              <a:rPr lang="it-IT" sz="2400" b="1" dirty="0" smtClean="0">
                <a:solidFill>
                  <a:srgbClr val="FFC000"/>
                </a:solidFill>
              </a:rPr>
              <a:t> LAVORO LA PRIORITÀ DELLA POLITICA ECONOMICA DELL’ITALIA E DELL’EUROPA </a:t>
            </a:r>
            <a:endParaRPr lang="it-IT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CGIL, CISL, UIL CHIEDONO INVESTIMENTI CHE CREINO POSTI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LAVORO E AIUTINO A FAR NASCERE NUOVE IMPRESE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3779912" y="1412776"/>
            <a:ext cx="1440160" cy="12664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292494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smtClean="0"/>
              <a:t>             </a:t>
            </a:r>
            <a:r>
              <a:rPr lang="it-IT" sz="3600" b="1" i="1" dirty="0" smtClean="0">
                <a:solidFill>
                  <a:srgbClr val="C00000"/>
                </a:solidFill>
              </a:rPr>
              <a:t>per fare ciò</a:t>
            </a:r>
            <a:endParaRPr lang="it-IT" sz="3600" b="1" i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1412776"/>
            <a:ext cx="3024336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868144" y="1412776"/>
            <a:ext cx="3024336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 descr="investimen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1963935" cy="2265040"/>
          </a:xfrm>
          <a:prstGeom prst="rect">
            <a:avLst/>
          </a:prstGeom>
        </p:spPr>
      </p:pic>
      <p:pic>
        <p:nvPicPr>
          <p:cNvPr id="10" name="Immagine 9" descr="Operai-Generic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916832"/>
            <a:ext cx="2641841" cy="1656184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467544" y="4293096"/>
            <a:ext cx="2520280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INVESTIMENTI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3779912" y="3789040"/>
            <a:ext cx="1440160" cy="12664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6156176" y="3789040"/>
            <a:ext cx="252028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LAVORO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79512" y="5157192"/>
            <a:ext cx="878497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BISOGNA DISTINGUERE GLI INVESTIMENTI DALLA SPESA CORRENTE E SCORPORARE GLI INVESTIMENTI PUBBLICI DAL PATTO </a:t>
            </a:r>
            <a:r>
              <a:rPr lang="it-IT" sz="2800" b="1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 STABILITÀ EUROPEO</a:t>
            </a:r>
            <a:endParaRPr lang="it-IT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1268760"/>
            <a:ext cx="3240360" cy="3672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LAVORATORI E PENSIONATI PAGANO  PIÙ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it-IT" sz="5400" b="1" dirty="0" smtClean="0">
                <a:solidFill>
                  <a:schemeClr val="accent2">
                    <a:lumMod val="50000"/>
                  </a:schemeClr>
                </a:solidFill>
              </a:rPr>
              <a:t>140 MILIARDI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IRPEF L’ANNO (IL 92,5% DELL’IRPEF)</a:t>
            </a: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851920" y="1268760"/>
            <a:ext cx="3240360" cy="3672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LE ALTRE CATEGORIE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CITTADINI EVADONO </a:t>
            </a:r>
          </a:p>
          <a:p>
            <a:pPr algn="ctr"/>
            <a:r>
              <a:rPr lang="it-IT" sz="5400" b="1" dirty="0" smtClean="0">
                <a:solidFill>
                  <a:schemeClr val="accent2">
                    <a:lumMod val="50000"/>
                  </a:schemeClr>
                </a:solidFill>
              </a:rPr>
              <a:t>180 MILIARDI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TASSE ALL’ANNO</a:t>
            </a: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5536" y="188640"/>
            <a:ext cx="8280920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solidFill>
                  <a:schemeClr val="accent3">
                    <a:lumMod val="50000"/>
                  </a:schemeClr>
                </a:solidFill>
              </a:rPr>
              <a:t>TARTASSATI ED EVASORI</a:t>
            </a:r>
            <a:endParaRPr lang="it-IT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36296" y="1268760"/>
            <a:ext cx="1440160" cy="54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CGIL, CISL, UIL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CHIEDONO CHE L’EVASIONE FISCALE NON SIA PIÙ TOLLERATA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67544" y="5013176"/>
            <a:ext cx="3240360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>
                <a:solidFill>
                  <a:srgbClr val="C00000"/>
                </a:solidFill>
              </a:rPr>
              <a:t>ogni euro di evasione recuperata deve diventare </a:t>
            </a:r>
            <a:r>
              <a:rPr lang="it-IT" sz="2400" b="1" i="1" dirty="0" smtClean="0">
                <a:solidFill>
                  <a:srgbClr val="C00000"/>
                </a:solidFill>
              </a:rPr>
              <a:t>AUTOMATICAMENTE</a:t>
            </a:r>
            <a:r>
              <a:rPr lang="it-IT" sz="2000" b="1" i="1" dirty="0" smtClean="0">
                <a:solidFill>
                  <a:srgbClr val="C00000"/>
                </a:solidFill>
              </a:rPr>
              <a:t> un euro in meno di tasse sul lavoro</a:t>
            </a:r>
            <a:endParaRPr lang="it-IT" sz="2000" b="1" i="1" dirty="0">
              <a:solidFill>
                <a:srgbClr val="C00000"/>
              </a:solidFill>
            </a:endParaRPr>
          </a:p>
        </p:txBody>
      </p:sp>
      <p:pic>
        <p:nvPicPr>
          <p:cNvPr id="9" name="Immagine 8" descr="1 EU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013176"/>
            <a:ext cx="1368152" cy="1368152"/>
          </a:xfrm>
          <a:prstGeom prst="rect">
            <a:avLst/>
          </a:prstGeom>
        </p:spPr>
      </p:pic>
      <p:pic>
        <p:nvPicPr>
          <p:cNvPr id="10" name="Immagine 9" descr="1 EU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5013176"/>
            <a:ext cx="1368152" cy="136815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148064" y="5013176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 smtClean="0">
                <a:solidFill>
                  <a:srgbClr val="C00000"/>
                </a:solidFill>
              </a:rPr>
              <a:t>=</a:t>
            </a:r>
            <a:endParaRPr lang="it-IT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t-IT" b="1" dirty="0" smtClean="0">
                <a:solidFill>
                  <a:srgbClr val="C00000"/>
                </a:solidFill>
              </a:rPr>
              <a:t/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b="1" dirty="0" smtClean="0">
                <a:solidFill>
                  <a:srgbClr val="C00000"/>
                </a:solidFill>
              </a:rPr>
              <a:t>Evasione fiscale: BASTA!</a:t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Pagare tutti per pagare meno</a:t>
            </a:r>
            <a:br>
              <a:rPr lang="it-IT" b="1" dirty="0">
                <a:solidFill>
                  <a:srgbClr val="C00000"/>
                </a:solidFill>
              </a:rPr>
            </a:b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4" name="Segnaposto contenuto 3" descr="evasione-fiscale-germania-ital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682630" cy="3281519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39552" y="4725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99592" y="508518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</a:rPr>
              <a:t>CGIL, CISL, UIL PROPONGONO L’INTRODUZIONE DEL CONTRASTO </a:t>
            </a:r>
            <a:r>
              <a:rPr lang="it-IT" sz="2400" b="1" dirty="0" err="1" smtClean="0">
                <a:solidFill>
                  <a:schemeClr val="bg2">
                    <a:lumMod val="10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</a:rPr>
              <a:t> INTERESSI TRA VENDITORI E CONSUMATORI ATTRAVERSO L’AUMENTO </a:t>
            </a:r>
            <a:r>
              <a:rPr lang="it-IT" sz="2400" b="1" dirty="0" err="1" smtClean="0">
                <a:solidFill>
                  <a:schemeClr val="bg2">
                    <a:lumMod val="10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</a:rPr>
              <a:t> DETRAZIONI E DEDUZIONI DELLE SPESE EFFETTUATE</a:t>
            </a:r>
            <a:endParaRPr lang="it-IT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80 EU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67500" cy="3400425"/>
          </a:xfrm>
        </p:spPr>
      </p:pic>
      <p:sp>
        <p:nvSpPr>
          <p:cNvPr id="5" name="Rettangolo arrotondato 4"/>
          <p:cNvSpPr/>
          <p:nvPr/>
        </p:nvSpPr>
        <p:spPr>
          <a:xfrm>
            <a:off x="6804248" y="116632"/>
            <a:ext cx="2160240" cy="65527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</a:rPr>
              <a:t>CGIL, CISL, UIL SI BATTONO DA TEMPO PER LA RIDUZIONE DELLE TASSE SUL LAVORO: GLI 80 € SONO STATI IL PRIMO ATTO CONCRETO IN QUESTO SENSO. ORA BISOGNA CHE NON RIMANGA UN EPISODIO ISOLATO, MA L’INIZIO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</a:rPr>
              <a:t>DI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</a:rPr>
              <a:t> UNA POLITICA FISCALE A FAVORE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</a:rPr>
              <a:t>DI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</a:rPr>
              <a:t> LAVORATORI E PENSIONATI.</a:t>
            </a:r>
            <a:endParaRPr lang="it-IT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7504" y="3501008"/>
            <a:ext cx="6552728" cy="30963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Bene gli 80 €, ma vanno resi strutturali, allargati a pensionati e lavoratori </a:t>
            </a:r>
            <a:r>
              <a:rPr lang="it-IT" sz="3200" b="1" dirty="0" err="1" smtClean="0">
                <a:solidFill>
                  <a:srgbClr val="C00000"/>
                </a:solidFill>
              </a:rPr>
              <a:t>incapienti</a:t>
            </a:r>
            <a:r>
              <a:rPr lang="it-IT" sz="3200" b="1" dirty="0">
                <a:solidFill>
                  <a:srgbClr val="C00000"/>
                </a:solidFill>
              </a:rPr>
              <a:t> </a:t>
            </a:r>
            <a:r>
              <a:rPr lang="it-IT" sz="3200" b="1" dirty="0" smtClean="0">
                <a:solidFill>
                  <a:srgbClr val="C00000"/>
                </a:solidFill>
              </a:rPr>
              <a:t>e accompagnati da altre misure in favore delle famiglie con figli a carico</a:t>
            </a:r>
            <a:endParaRPr lang="it-IT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in giù 3"/>
          <p:cNvSpPr/>
          <p:nvPr/>
        </p:nvSpPr>
        <p:spPr>
          <a:xfrm>
            <a:off x="251520" y="2420888"/>
            <a:ext cx="2088232" cy="2880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6" name="Freccia in giù 5"/>
          <p:cNvSpPr/>
          <p:nvPr/>
        </p:nvSpPr>
        <p:spPr>
          <a:xfrm rot="10800000">
            <a:off x="2771800" y="476672"/>
            <a:ext cx="2088232" cy="237626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 rot="10800000">
            <a:off x="4932040" y="476672"/>
            <a:ext cx="2088232" cy="237626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0800000">
            <a:off x="7055768" y="476672"/>
            <a:ext cx="2088232" cy="237626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51520" y="5373216"/>
            <a:ext cx="66967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/>
              <a:t>GIÙ: LE TASSE A LAVORATORI E PENSIONATI</a:t>
            </a:r>
            <a:endParaRPr lang="it-IT" sz="4400" b="1" dirty="0"/>
          </a:p>
        </p:txBody>
      </p:sp>
      <p:sp>
        <p:nvSpPr>
          <p:cNvPr id="10" name="Rettangolo 9"/>
          <p:cNvSpPr/>
          <p:nvPr/>
        </p:nvSpPr>
        <p:spPr>
          <a:xfrm>
            <a:off x="2771800" y="2996952"/>
            <a:ext cx="612068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/>
              <a:t>SU: CONSUMI, ECONOMIA, OCCUPAZIONE</a:t>
            </a:r>
            <a:endParaRPr lang="it-IT" sz="4400" b="1" dirty="0"/>
          </a:p>
        </p:txBody>
      </p:sp>
      <p:sp>
        <p:nvSpPr>
          <p:cNvPr id="14" name="Onda 1 13"/>
          <p:cNvSpPr/>
          <p:nvPr/>
        </p:nvSpPr>
        <p:spPr>
          <a:xfrm>
            <a:off x="251520" y="116632"/>
            <a:ext cx="2376264" cy="2304256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CGIL, CISL, UIL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7164288" y="5085184"/>
            <a:ext cx="1800200" cy="165618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IL FISCO EQUO AIUTA IL LAVORO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792088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EXPORT = 20% dell’economia/MERCATO INTERNO = 80% dell’economia</a:t>
            </a:r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568952" cy="720080"/>
          </a:xfrm>
        </p:spPr>
        <p:txBody>
          <a:bodyPr>
            <a:normAutofit/>
          </a:bodyPr>
          <a:lstStyle/>
          <a:p>
            <a:r>
              <a:rPr lang="it-IT" sz="1800" b="1" dirty="0">
                <a:solidFill>
                  <a:schemeClr val="tx2">
                    <a:lumMod val="50000"/>
                  </a:schemeClr>
                </a:solidFill>
              </a:rPr>
              <a:t>q</a:t>
            </a:r>
            <a:r>
              <a:rPr lang="it-IT" sz="1800" b="1" dirty="0" smtClean="0">
                <a:solidFill>
                  <a:schemeClr val="tx2">
                    <a:lumMod val="50000"/>
                  </a:schemeClr>
                </a:solidFill>
              </a:rPr>
              <a:t>uindi: per uscire dalla crisi, </a:t>
            </a:r>
            <a:r>
              <a:rPr lang="it-IT" sz="1800" b="1" u="sng" dirty="0" smtClean="0">
                <a:solidFill>
                  <a:schemeClr val="tx2">
                    <a:lumMod val="50000"/>
                  </a:schemeClr>
                </a:solidFill>
              </a:rPr>
              <a:t>non basta esportare</a:t>
            </a:r>
            <a:r>
              <a:rPr lang="it-IT" sz="1800" b="1" dirty="0" smtClean="0">
                <a:solidFill>
                  <a:schemeClr val="tx2">
                    <a:lumMod val="50000"/>
                  </a:schemeClr>
                </a:solidFill>
              </a:rPr>
              <a:t>; bisogna rilanciare il mercato interno …</a:t>
            </a:r>
            <a:endParaRPr lang="it-IT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323528" y="1844824"/>
            <a:ext cx="85689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000" b="1" u="sng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kumimoji="0" lang="it-IT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ome</a:t>
            </a:r>
            <a:r>
              <a:rPr kumimoji="0" lang="it-IT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 fa a rilanciare il mercato interno?</a:t>
            </a:r>
            <a:r>
              <a:rPr kumimoji="0" lang="it-IT" sz="2000" b="1" i="0" u="sng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2000" b="1" u="sng" dirty="0" smtClean="0">
                <a:solidFill>
                  <a:schemeClr val="tx2">
                    <a:lumMod val="75000"/>
                  </a:schemeClr>
                </a:solidFill>
              </a:rPr>
              <a:t>FACENDO RIPARTIRE I CONSUMI!</a:t>
            </a:r>
            <a:endParaRPr kumimoji="0" lang="it-IT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251520" y="2564904"/>
            <a:ext cx="81724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ome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RIMETTENDO NELLE TASCHE DEI CITTADINI SOLDI DA SPENDERE!</a:t>
            </a:r>
            <a:endParaRPr kumimoji="0" lang="it-IT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0" y="3356992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ome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3200" b="1" u="sng" noProof="0" dirty="0" smtClean="0">
                <a:solidFill>
                  <a:schemeClr val="tx2">
                    <a:lumMod val="75000"/>
                  </a:schemeClr>
                </a:solidFill>
              </a:rPr>
              <a:t>ABBASSANDO LE TASSE</a:t>
            </a:r>
            <a:r>
              <a:rPr lang="it-IT" sz="1900" b="1" u="sng" noProof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900" b="1" noProof="0" dirty="0" smtClean="0">
                <a:solidFill>
                  <a:schemeClr val="tx2">
                    <a:lumMod val="75000"/>
                  </a:schemeClr>
                </a:solidFill>
              </a:rPr>
              <a:t>A CHI NE PAGA TROPPE: LAVORATORI E PENSIONATI</a:t>
            </a: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kumimoji="0" lang="it-IT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179512" y="4149080"/>
            <a:ext cx="896448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dove trovare le risorse per abbassare le tasse?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RIDUCENDO EVASIONE FISCALE E COSTI DELLA POLITICA!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87016" y="5229200"/>
            <a:ext cx="8605464" cy="1440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>
                <a:solidFill>
                  <a:srgbClr val="FFE389"/>
                </a:solidFill>
              </a:rPr>
              <a:t>NON </a:t>
            </a:r>
            <a:r>
              <a:rPr lang="it-IT" sz="4400" b="1" dirty="0" err="1" smtClean="0">
                <a:solidFill>
                  <a:srgbClr val="FFE389"/>
                </a:solidFill>
              </a:rPr>
              <a:t>C’È</a:t>
            </a:r>
            <a:r>
              <a:rPr lang="it-IT" sz="4400" b="1" dirty="0" smtClean="0">
                <a:solidFill>
                  <a:srgbClr val="FFE389"/>
                </a:solidFill>
              </a:rPr>
              <a:t> ALTERNATIVA</a:t>
            </a:r>
          </a:p>
          <a:p>
            <a:pPr algn="ctr"/>
            <a:r>
              <a:rPr lang="it-IT" sz="2000" b="1" i="1" dirty="0">
                <a:solidFill>
                  <a:srgbClr val="FFE389"/>
                </a:solidFill>
              </a:rPr>
              <a:t>s</a:t>
            </a:r>
            <a:r>
              <a:rPr lang="it-IT" sz="2000" b="1" i="1" dirty="0" smtClean="0">
                <a:solidFill>
                  <a:srgbClr val="FFE389"/>
                </a:solidFill>
              </a:rPr>
              <a:t>osteniamo la piattaforma di CGIL, CISL, UIL su FISCO e PREVIDENZA e per il </a:t>
            </a:r>
            <a:r>
              <a:rPr lang="it-IT" sz="4000" b="1" i="1" dirty="0" smtClean="0">
                <a:solidFill>
                  <a:srgbClr val="FFE389"/>
                </a:solidFill>
              </a:rPr>
              <a:t>LAVORO</a:t>
            </a:r>
          </a:p>
        </p:txBody>
      </p:sp>
      <p:sp>
        <p:nvSpPr>
          <p:cNvPr id="18" name="Freccia in giù 17"/>
          <p:cNvSpPr/>
          <p:nvPr/>
        </p:nvSpPr>
        <p:spPr>
          <a:xfrm>
            <a:off x="4355976" y="692696"/>
            <a:ext cx="360040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4355976" y="1484784"/>
            <a:ext cx="360040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/>
          <p:nvPr/>
        </p:nvSpPr>
        <p:spPr>
          <a:xfrm>
            <a:off x="4355976" y="2204864"/>
            <a:ext cx="360040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/>
          <p:cNvSpPr/>
          <p:nvPr/>
        </p:nvSpPr>
        <p:spPr>
          <a:xfrm>
            <a:off x="4355976" y="2996952"/>
            <a:ext cx="360040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>
            <a:off x="4355976" y="3789040"/>
            <a:ext cx="360040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288031"/>
          </a:xfrm>
        </p:spPr>
        <p:txBody>
          <a:bodyPr>
            <a:noAutofit/>
          </a:bodyPr>
          <a:lstStyle/>
          <a:p>
            <a:r>
              <a:rPr lang="it-IT" sz="4000" b="1" i="1" dirty="0" smtClean="0">
                <a:solidFill>
                  <a:srgbClr val="C00000"/>
                </a:solidFill>
              </a:rPr>
              <a:t>non c’è altra </a:t>
            </a:r>
            <a:r>
              <a:rPr lang="it-IT" sz="4000" b="1" i="1" dirty="0" err="1" smtClean="0">
                <a:solidFill>
                  <a:srgbClr val="C00000"/>
                </a:solidFill>
              </a:rPr>
              <a:t>strada</a:t>
            </a:r>
            <a:r>
              <a:rPr lang="it-IT" sz="4000" i="1" dirty="0" err="1" smtClean="0">
                <a:solidFill>
                  <a:srgbClr val="C00000"/>
                </a:solidFill>
              </a:rPr>
              <a:t>…</a:t>
            </a:r>
            <a:endParaRPr lang="it-IT" sz="4000" i="1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136904" cy="1440160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r>
              <a:rPr lang="it-IT" sz="3800" b="1" dirty="0">
                <a:solidFill>
                  <a:srgbClr val="C00000"/>
                </a:solidFill>
              </a:rPr>
              <a:t>c</a:t>
            </a:r>
            <a:r>
              <a:rPr lang="it-IT" sz="3800" b="1" dirty="0" smtClean="0">
                <a:solidFill>
                  <a:srgbClr val="C00000"/>
                </a:solidFill>
              </a:rPr>
              <a:t>reiamo un grande movimento d’opinione che sostenga questa politica, la sola che può fare ripartire </a:t>
            </a:r>
            <a:r>
              <a:rPr lang="it-IT" sz="3800" b="1" dirty="0" smtClean="0">
                <a:solidFill>
                  <a:schemeClr val="accent1">
                    <a:lumMod val="50000"/>
                  </a:schemeClr>
                </a:solidFill>
              </a:rPr>
              <a:t>CONSUMI, ECONOMIA, OCCUPAZIONE</a:t>
            </a:r>
            <a:endParaRPr lang="it-IT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908720"/>
            <a:ext cx="244827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10000"/>
                  </a:schemeClr>
                </a:solidFill>
              </a:rPr>
              <a:t>abbassare le tasse a lavoratori e pensionati </a:t>
            </a:r>
            <a:endParaRPr lang="it-IT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2915816" y="1052736"/>
            <a:ext cx="144016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572000" y="764704"/>
            <a:ext cx="194421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10000"/>
                  </a:schemeClr>
                </a:solidFill>
              </a:rPr>
              <a:t>più denaro  in tasca a lavoratori e pensionati</a:t>
            </a:r>
            <a:endParaRPr lang="it-IT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Freccia curva 8"/>
          <p:cNvSpPr/>
          <p:nvPr/>
        </p:nvSpPr>
        <p:spPr>
          <a:xfrm rot="5400000">
            <a:off x="6698528" y="1086448"/>
            <a:ext cx="1080120" cy="1156712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88224" y="2348880"/>
            <a:ext cx="223224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10000"/>
                  </a:schemeClr>
                </a:solidFill>
              </a:rPr>
              <a:t>maggiori consumi</a:t>
            </a:r>
            <a:endParaRPr lang="it-IT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Freccia curva 10"/>
          <p:cNvSpPr/>
          <p:nvPr/>
        </p:nvSpPr>
        <p:spPr>
          <a:xfrm rot="10800000">
            <a:off x="6516216" y="2852936"/>
            <a:ext cx="1173856" cy="108012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32040" y="3140968"/>
            <a:ext cx="151216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10000"/>
                  </a:schemeClr>
                </a:solidFill>
              </a:rPr>
              <a:t>più produzione di beni e servizi</a:t>
            </a:r>
            <a:endParaRPr lang="it-IT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Freccia in giù 12"/>
          <p:cNvSpPr/>
          <p:nvPr/>
        </p:nvSpPr>
        <p:spPr>
          <a:xfrm rot="5400000">
            <a:off x="3954792" y="3038096"/>
            <a:ext cx="484632" cy="12664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195736" y="3356992"/>
            <a:ext cx="122413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rescita economica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Freccia a inversione 14"/>
          <p:cNvSpPr/>
          <p:nvPr/>
        </p:nvSpPr>
        <p:spPr>
          <a:xfrm rot="16200000">
            <a:off x="498976" y="2389456"/>
            <a:ext cx="1679056" cy="1165856"/>
          </a:xfrm>
          <a:prstGeom prst="utur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63688" y="2204864"/>
            <a:ext cx="30243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it-IT" b="1" dirty="0" smtClean="0">
                <a:solidFill>
                  <a:schemeClr val="bg2">
                    <a:lumMod val="10000"/>
                  </a:schemeClr>
                </a:solidFill>
              </a:rPr>
              <a:t>iù possibilità di occupazione</a:t>
            </a:r>
            <a:endParaRPr lang="it-IT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8" name="Immagine 17" descr="cgilcisluil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5733256"/>
            <a:ext cx="4176464" cy="9628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818</Words>
  <Application>Microsoft Office PowerPoint</Application>
  <PresentationFormat>Presentazione su schermo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La bozza di piattaforma di CGIL, CISL, UIL su LAVORO, FISCO, PREVIDENZA</vt:lpstr>
      <vt:lpstr>CRISI = DISTRUZIONE DI POSTI DI LAVORO E IMPRESE, come in tempo di guerra </vt:lpstr>
      <vt:lpstr>CGIL, CISL, UIL CHIEDONO INVESTIMENTI CHE CREINO POSTI DI LAVORO E AIUTINO A FAR NASCERE NUOVE IMPRESE</vt:lpstr>
      <vt:lpstr>Diapositiva 4</vt:lpstr>
      <vt:lpstr> Evasione fiscale: BASTA! Pagare tutti per pagare meno </vt:lpstr>
      <vt:lpstr>Diapositiva 6</vt:lpstr>
      <vt:lpstr>Diapositiva 7</vt:lpstr>
      <vt:lpstr>EXPORT = 20% dell’economia/MERCATO INTERNO = 80% dell’economia</vt:lpstr>
      <vt:lpstr>non c’è altra strada…</vt:lpstr>
      <vt:lpstr>L’Italia ha la seconda industria d’Europa …</vt:lpstr>
      <vt:lpstr>Ammortizzatori sociali</vt:lpstr>
      <vt:lpstr>CGIL, CISL, UIL DIFENDONO IL VALORE DEL LAVORO PUBBLICO</vt:lpstr>
      <vt:lpstr>CGIL, CISL, UIL VOGLIONO DARE PIÙ FORZA ALLA CONTRATTAZIONE, per questo hanno concordato con Confindustria le nuove regole della Rappresentanza</vt:lpstr>
      <vt:lpstr>Diapositiva 14</vt:lpstr>
      <vt:lpstr>CGIL, CISL, UIL HANNO IDEE E PROPOSTE PER PIÙ OCCUPAZIONE, MENO TASSE SUL LAVORO, UN SISTEMA PENSIONISTICO FLESSIBILE E PIÙ GIUSTO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Amministratore</dc:creator>
  <cp:lastModifiedBy>Amministratore</cp:lastModifiedBy>
  <cp:revision>83</cp:revision>
  <dcterms:created xsi:type="dcterms:W3CDTF">2014-07-14T12:52:30Z</dcterms:created>
  <dcterms:modified xsi:type="dcterms:W3CDTF">2014-09-05T16:13:35Z</dcterms:modified>
</cp:coreProperties>
</file>