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39"/>
  </p:notesMasterIdLst>
  <p:sldIdLst>
    <p:sldId id="258" r:id="rId2"/>
    <p:sldId id="259" r:id="rId3"/>
    <p:sldId id="296" r:id="rId4"/>
    <p:sldId id="260" r:id="rId5"/>
    <p:sldId id="261" r:id="rId6"/>
    <p:sldId id="268" r:id="rId7"/>
    <p:sldId id="263" r:id="rId8"/>
    <p:sldId id="270" r:id="rId9"/>
    <p:sldId id="289" r:id="rId10"/>
    <p:sldId id="269" r:id="rId11"/>
    <p:sldId id="264" r:id="rId12"/>
    <p:sldId id="272" r:id="rId13"/>
    <p:sldId id="265" r:id="rId14"/>
    <p:sldId id="266" r:id="rId15"/>
    <p:sldId id="311" r:id="rId16"/>
    <p:sldId id="304" r:id="rId17"/>
    <p:sldId id="267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306" r:id="rId31"/>
    <p:sldId id="286" r:id="rId32"/>
    <p:sldId id="287" r:id="rId33"/>
    <p:sldId id="288" r:id="rId34"/>
    <p:sldId id="307" r:id="rId35"/>
    <p:sldId id="290" r:id="rId36"/>
    <p:sldId id="295" r:id="rId37"/>
    <p:sldId id="309" r:id="rId3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Stile scuro 1 - Color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8" autoAdjust="0"/>
    <p:restoredTop sz="94624" autoAdjust="0"/>
  </p:normalViewPr>
  <p:slideViewPr>
    <p:cSldViewPr>
      <p:cViewPr>
        <p:scale>
          <a:sx n="70" d="100"/>
          <a:sy n="70" d="100"/>
        </p:scale>
        <p:origin x="-1908" y="-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53500-4092-481E-A16B-9522EAB7FED2}" type="datetimeFigureOut">
              <a:rPr lang="it-IT" smtClean="0"/>
              <a:pPr/>
              <a:t>03/12/2015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78DD05-F84E-43DB-ACC8-5663357250B5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8DD05-F84E-43DB-ACC8-5663357250B5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8DD05-F84E-43DB-ACC8-5663357250B5}" type="slidenum">
              <a:rPr lang="it-IT" smtClean="0"/>
              <a:pPr/>
              <a:t>28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8DD05-F84E-43DB-ACC8-5663357250B5}" type="slidenum">
              <a:rPr lang="it-IT" smtClean="0"/>
              <a:pPr/>
              <a:t>35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8DD05-F84E-43DB-ACC8-5663357250B5}" type="slidenum">
              <a:rPr lang="it-IT" smtClean="0"/>
              <a:pPr/>
              <a:t>36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7678-AAF0-4673-9860-57605EA04D7D}" type="datetimeFigureOut">
              <a:rPr lang="it-IT" smtClean="0"/>
              <a:pPr/>
              <a:t>03/12/2015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59E2-69E3-443E-8F99-9541F205279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7678-AAF0-4673-9860-57605EA04D7D}" type="datetimeFigureOut">
              <a:rPr lang="it-IT" smtClean="0"/>
              <a:pPr/>
              <a:t>03/12/2015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59E2-69E3-443E-8F99-9541F205279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7678-AAF0-4673-9860-57605EA04D7D}" type="datetimeFigureOut">
              <a:rPr lang="it-IT" smtClean="0"/>
              <a:pPr/>
              <a:t>03/12/2015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59E2-69E3-443E-8F99-9541F205279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7678-AAF0-4673-9860-57605EA04D7D}" type="datetimeFigureOut">
              <a:rPr lang="it-IT" smtClean="0"/>
              <a:pPr/>
              <a:t>03/12/2015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59E2-69E3-443E-8F99-9541F205279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7678-AAF0-4673-9860-57605EA04D7D}" type="datetimeFigureOut">
              <a:rPr lang="it-IT" smtClean="0"/>
              <a:pPr/>
              <a:t>03/12/2015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59E2-69E3-443E-8F99-9541F205279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7678-AAF0-4673-9860-57605EA04D7D}" type="datetimeFigureOut">
              <a:rPr lang="it-IT" smtClean="0"/>
              <a:pPr/>
              <a:t>03/12/2015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59E2-69E3-443E-8F99-9541F205279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7678-AAF0-4673-9860-57605EA04D7D}" type="datetimeFigureOut">
              <a:rPr lang="it-IT" smtClean="0"/>
              <a:pPr/>
              <a:t>03/12/2015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59E2-69E3-443E-8F99-9541F205279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7678-AAF0-4673-9860-57605EA04D7D}" type="datetimeFigureOut">
              <a:rPr lang="it-IT" smtClean="0"/>
              <a:pPr/>
              <a:t>03/12/2015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59E2-69E3-443E-8F99-9541F205279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7678-AAF0-4673-9860-57605EA04D7D}" type="datetimeFigureOut">
              <a:rPr lang="it-IT" smtClean="0"/>
              <a:pPr/>
              <a:t>03/12/2015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59E2-69E3-443E-8F99-9541F205279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7678-AAF0-4673-9860-57605EA04D7D}" type="datetimeFigureOut">
              <a:rPr lang="it-IT" smtClean="0"/>
              <a:pPr/>
              <a:t>03/12/2015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59E2-69E3-443E-8F99-9541F205279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7678-AAF0-4673-9860-57605EA04D7D}" type="datetimeFigureOut">
              <a:rPr lang="it-IT" smtClean="0"/>
              <a:pPr/>
              <a:t>03/12/2015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F9E59E2-69E3-443E-8F99-9541F205279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1907678-AAF0-4673-9860-57605EA04D7D}" type="datetimeFigureOut">
              <a:rPr lang="it-IT" smtClean="0"/>
              <a:pPr/>
              <a:t>03/12/2015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F9E59E2-69E3-443E-8F99-9541F205279A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alpha val="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Logo_U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4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785794"/>
            <a:ext cx="91440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800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PENSIONE</a:t>
            </a:r>
          </a:p>
          <a:p>
            <a:endParaRPr lang="it-IT" sz="2800" cap="all" dirty="0">
              <a:ln w="0">
                <a:solidFill>
                  <a:schemeClr val="accent1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</a:endParaRPr>
          </a:p>
          <a:p>
            <a:pPr algn="just">
              <a:buFont typeface="Arial" pitchFamily="34" charset="0"/>
              <a:buChar char="•"/>
            </a:pPr>
            <a:r>
              <a:rPr lang="it-IT" sz="2800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LAVORATORI </a:t>
            </a:r>
            <a:r>
              <a:rPr lang="it-IT" sz="2800" cap="all" dirty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DIPENDENTI DEL SETTORE PUBBLICO E </a:t>
            </a:r>
            <a:r>
              <a:rPr lang="it-IT" sz="2800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PRIVATO</a:t>
            </a:r>
          </a:p>
          <a:p>
            <a:pPr algn="just">
              <a:buFont typeface="Arial" pitchFamily="34" charset="0"/>
              <a:buChar char="•"/>
            </a:pPr>
            <a:endParaRPr lang="it-IT" sz="2800" cap="all" dirty="0" smtClean="0">
              <a:ln w="0">
                <a:solidFill>
                  <a:schemeClr val="accent1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</a:endParaRPr>
          </a:p>
          <a:p>
            <a:pPr algn="just">
              <a:buFont typeface="Arial" pitchFamily="34" charset="0"/>
              <a:buChar char="•"/>
            </a:pPr>
            <a:r>
              <a:rPr lang="it-IT" sz="2800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LAVORATORI AUTONOMI</a:t>
            </a:r>
          </a:p>
          <a:p>
            <a:pPr algn="just">
              <a:buFont typeface="Arial" pitchFamily="34" charset="0"/>
              <a:buChar char="•"/>
            </a:pPr>
            <a:endParaRPr lang="it-IT" sz="2800" cap="all" dirty="0" smtClean="0">
              <a:ln w="0">
                <a:solidFill>
                  <a:schemeClr val="accent1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</a:endParaRPr>
          </a:p>
          <a:p>
            <a:pPr algn="just">
              <a:buFont typeface="Arial" pitchFamily="34" charset="0"/>
              <a:buChar char="•"/>
            </a:pPr>
            <a:r>
              <a:rPr lang="it-IT" sz="2800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PARASUBORDINATI</a:t>
            </a:r>
          </a:p>
          <a:p>
            <a:pPr algn="just"/>
            <a:r>
              <a:rPr lang="it-IT" sz="2800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</a:p>
          <a:p>
            <a:pPr algn="just">
              <a:buFont typeface="Arial" pitchFamily="34" charset="0"/>
              <a:buChar char="•"/>
            </a:pPr>
            <a:r>
              <a:rPr lang="it-IT" sz="2800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PENSIONI INTERNAZIONALI</a:t>
            </a:r>
            <a:endParaRPr lang="it-IT" sz="2800" cap="all" dirty="0">
              <a:ln w="0">
                <a:solidFill>
                  <a:schemeClr val="accent1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0" y="21429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Le </a:t>
            </a:r>
            <a:r>
              <a:rPr lang="it-IT" sz="3200" b="1" cap="all" dirty="0" err="1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attivitÀ</a:t>
            </a:r>
            <a:r>
              <a:rPr lang="it-IT" sz="3200" b="1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 DEL </a:t>
            </a:r>
            <a:r>
              <a:rPr lang="it-IT" sz="3200" b="1" cap="all" dirty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PATRONATO</a:t>
            </a:r>
          </a:p>
        </p:txBody>
      </p:sp>
      <p:pic>
        <p:nvPicPr>
          <p:cNvPr id="4098" name="Picture 2" descr="F:\IMMAGINI PER TV\pnesio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2571744"/>
            <a:ext cx="2571768" cy="1850584"/>
          </a:xfrm>
          <a:prstGeom prst="rect">
            <a:avLst/>
          </a:prstGeom>
          <a:noFill/>
        </p:spPr>
      </p:pic>
      <p:pic>
        <p:nvPicPr>
          <p:cNvPr id="5" name="Immagine 4" descr="Inp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4643446"/>
            <a:ext cx="2571768" cy="1766467"/>
          </a:xfrm>
          <a:prstGeom prst="rect">
            <a:avLst/>
          </a:prstGeom>
        </p:spPr>
      </p:pic>
    </p:spTree>
  </p:cSld>
  <p:clrMapOvr>
    <a:masterClrMapping/>
  </p:clrMapOvr>
  <p:transition advClick="0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1214422"/>
            <a:ext cx="91440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it-IT" b="1" cap="all" dirty="0" smtClean="0">
              <a:ln w="0">
                <a:solidFill>
                  <a:schemeClr val="accent1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it-IT" sz="3200" b="1" u="sng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PRATICHE INAIL</a:t>
            </a:r>
          </a:p>
          <a:p>
            <a:pPr algn="ctr"/>
            <a:r>
              <a:rPr lang="it-IT" sz="3200" b="1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 INFORTUNI, MALATTIE PROFESSIONALI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0" y="57148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Le </a:t>
            </a:r>
            <a:r>
              <a:rPr lang="it-IT" sz="3200" b="1" cap="all" dirty="0" err="1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attivitÀ</a:t>
            </a:r>
            <a:r>
              <a:rPr lang="it-IT" sz="3200" b="1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 DEL </a:t>
            </a:r>
            <a:r>
              <a:rPr lang="it-IT" sz="3200" b="1" cap="all" dirty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PATRONATO</a:t>
            </a:r>
          </a:p>
        </p:txBody>
      </p:sp>
      <p:pic>
        <p:nvPicPr>
          <p:cNvPr id="5122" name="Picture 2" descr="F:\IMMAGINI PER TV\inail1-1024x6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214686"/>
            <a:ext cx="5399614" cy="2643206"/>
          </a:xfrm>
          <a:prstGeom prst="rect">
            <a:avLst/>
          </a:prstGeom>
          <a:noFill/>
        </p:spPr>
      </p:pic>
      <p:pic>
        <p:nvPicPr>
          <p:cNvPr id="5123" name="Picture 3" descr="F:\IMMAGINI PER TV\assicurazione_infortun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4786322"/>
            <a:ext cx="2786082" cy="1685968"/>
          </a:xfrm>
          <a:prstGeom prst="rect">
            <a:avLst/>
          </a:prstGeom>
          <a:noFill/>
        </p:spPr>
      </p:pic>
      <p:pic>
        <p:nvPicPr>
          <p:cNvPr id="5124" name="Picture 4" descr="F:\IMMAGINI PER TV\Infortuna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2714620"/>
            <a:ext cx="2786082" cy="162719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214546" y="714356"/>
            <a:ext cx="50485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3200" b="1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Le </a:t>
            </a:r>
            <a:r>
              <a:rPr lang="it-IT" sz="3200" b="1" cap="all" dirty="0" err="1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attivitÀ</a:t>
            </a:r>
            <a:r>
              <a:rPr lang="it-IT" sz="3200" b="1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 DEL PATRONATO</a:t>
            </a:r>
            <a:endParaRPr lang="it-IT" sz="3200" b="1" cap="all" dirty="0">
              <a:ln w="0">
                <a:solidFill>
                  <a:schemeClr val="accent1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-428660" y="1500174"/>
            <a:ext cx="4572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it-IT" sz="3200" b="1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BONUS BEBÈ</a:t>
            </a:r>
            <a:endParaRPr lang="it-IT" sz="3200" dirty="0"/>
          </a:p>
        </p:txBody>
      </p:sp>
      <p:pic>
        <p:nvPicPr>
          <p:cNvPr id="2050" name="Picture 2" descr="F:\IMMAGINI PER TV\appun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285992"/>
            <a:ext cx="4143404" cy="3643338"/>
          </a:xfrm>
          <a:prstGeom prst="rect">
            <a:avLst/>
          </a:prstGeom>
          <a:noFill/>
        </p:spPr>
      </p:pic>
      <p:sp>
        <p:nvSpPr>
          <p:cNvPr id="10" name="CasellaDiTesto 9"/>
          <p:cNvSpPr txBox="1"/>
          <p:nvPr/>
        </p:nvSpPr>
        <p:spPr>
          <a:xfrm rot="21293561">
            <a:off x="1171813" y="3416336"/>
            <a:ext cx="6176511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2400000" rev="0"/>
              </a:camera>
              <a:lightRig rig="threePt" dir="t"/>
            </a:scene3d>
          </a:bodyPr>
          <a:lstStyle/>
          <a:p>
            <a:pPr algn="just">
              <a:buFont typeface="Arial" pitchFamily="34" charset="0"/>
              <a:buChar char="•"/>
            </a:pPr>
            <a:r>
              <a:rPr lang="it-IT" dirty="0" smtClean="0"/>
              <a:t> MODELLO ISEE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 CARTA </a:t>
            </a:r>
            <a:r>
              <a:rPr lang="it-IT" dirty="0" err="1" smtClean="0"/>
              <a:t>D’IDENTITA</a:t>
            </a:r>
            <a:r>
              <a:rPr lang="it-IT" dirty="0" smtClean="0"/>
              <a:t>’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 CODICE IBAN</a:t>
            </a:r>
            <a:endParaRPr lang="it-IT" dirty="0"/>
          </a:p>
        </p:txBody>
      </p:sp>
      <p:sp>
        <p:nvSpPr>
          <p:cNvPr id="11" name="Freccia a destra 10"/>
          <p:cNvSpPr/>
          <p:nvPr/>
        </p:nvSpPr>
        <p:spPr>
          <a:xfrm>
            <a:off x="3143240" y="1714488"/>
            <a:ext cx="1428760" cy="21431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2051" name="Picture 3" descr="F:\IMMAGINI PER TV\beb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285992"/>
            <a:ext cx="3929090" cy="3643338"/>
          </a:xfrm>
          <a:prstGeom prst="rect">
            <a:avLst/>
          </a:prstGeom>
          <a:noFill/>
        </p:spPr>
      </p:pic>
      <p:sp>
        <p:nvSpPr>
          <p:cNvPr id="16" name="Rettangolo 15"/>
          <p:cNvSpPr/>
          <p:nvPr/>
        </p:nvSpPr>
        <p:spPr>
          <a:xfrm>
            <a:off x="4500562" y="1571612"/>
            <a:ext cx="46434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BIMBI NATI NEL 2015 – 2016 - 2017</a:t>
            </a:r>
            <a:endParaRPr lang="it-IT" sz="2400" dirty="0"/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  <p:bldP spid="10" grpId="0" build="p"/>
      <p:bldP spid="11" grpId="0" animBg="1"/>
      <p:bldP spid="16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1000108"/>
            <a:ext cx="91440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endParaRPr lang="it-IT" b="1" cap="all" dirty="0" smtClean="0">
              <a:ln w="0">
                <a:solidFill>
                  <a:schemeClr val="accent1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</a:endParaRPr>
          </a:p>
          <a:p>
            <a:pPr algn="just"/>
            <a:endParaRPr lang="it-IT" sz="3200" b="1" cap="all" dirty="0" smtClean="0">
              <a:ln w="0">
                <a:solidFill>
                  <a:schemeClr val="accent1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</a:endParaRPr>
          </a:p>
          <a:p>
            <a:pPr algn="just">
              <a:buFontTx/>
              <a:buChar char="-"/>
            </a:pPr>
            <a:r>
              <a:rPr lang="it-IT" sz="3200" b="1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 PREVIDENZA </a:t>
            </a:r>
            <a:r>
              <a:rPr lang="it-IT" sz="3200" b="1" cap="all" dirty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COMPLEMENTARE NEL SETTORE </a:t>
            </a:r>
            <a:r>
              <a:rPr lang="it-IT" sz="3200" b="1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PRIVATO</a:t>
            </a:r>
          </a:p>
          <a:p>
            <a:pPr algn="just">
              <a:buFontTx/>
              <a:buChar char="-"/>
            </a:pPr>
            <a:endParaRPr lang="it-IT" sz="3200" b="1" cap="all" dirty="0">
              <a:ln w="0">
                <a:solidFill>
                  <a:schemeClr val="accent1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</a:endParaRPr>
          </a:p>
          <a:p>
            <a:pPr algn="just"/>
            <a:r>
              <a:rPr lang="it-IT" sz="3200" b="1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- MATERNITÀ </a:t>
            </a:r>
            <a:r>
              <a:rPr lang="it-IT" sz="3200" b="1" cap="all" dirty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E PATERNITÀ </a:t>
            </a:r>
            <a:endParaRPr lang="it-IT" sz="3200" b="1" cap="all" dirty="0" smtClean="0">
              <a:ln w="0">
                <a:solidFill>
                  <a:schemeClr val="accent1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</a:endParaRPr>
          </a:p>
          <a:p>
            <a:pPr algn="just">
              <a:buFontTx/>
              <a:buChar char="-"/>
            </a:pPr>
            <a:endParaRPr lang="it-IT" sz="3200" b="1" cap="all" dirty="0">
              <a:ln w="0">
                <a:solidFill>
                  <a:schemeClr val="accent1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</a:endParaRPr>
          </a:p>
          <a:p>
            <a:pPr algn="just">
              <a:buFontTx/>
              <a:buChar char="-"/>
            </a:pPr>
            <a:r>
              <a:rPr lang="it-IT" sz="3200" b="1" cap="all" dirty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it-IT" sz="3200" b="1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assegni familiari (ANF)</a:t>
            </a:r>
          </a:p>
          <a:p>
            <a:pPr algn="just">
              <a:buFontTx/>
              <a:buChar char="-"/>
            </a:pPr>
            <a:endParaRPr lang="it-IT" sz="3200" b="1" cap="all" dirty="0">
              <a:ln w="0">
                <a:solidFill>
                  <a:schemeClr val="accent1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</a:endParaRPr>
          </a:p>
          <a:p>
            <a:pPr algn="just">
              <a:buFontTx/>
              <a:buChar char="-"/>
            </a:pPr>
            <a:r>
              <a:rPr lang="it-IT" sz="3200" b="1" cap="all" dirty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it-IT" sz="3200" b="1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IMMIGRAZIONE</a:t>
            </a:r>
          </a:p>
          <a:p>
            <a:pPr algn="just">
              <a:buFontTx/>
              <a:buChar char="-"/>
            </a:pPr>
            <a:endParaRPr lang="it-IT" sz="3200" b="1" cap="all" dirty="0">
              <a:ln w="0">
                <a:solidFill>
                  <a:schemeClr val="accent1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0" y="85723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Le </a:t>
            </a:r>
            <a:r>
              <a:rPr lang="it-IT" sz="3200" b="1" cap="all" dirty="0" err="1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attivitÀ</a:t>
            </a:r>
            <a:r>
              <a:rPr lang="it-IT" sz="3200" b="1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 DEL </a:t>
            </a:r>
            <a:r>
              <a:rPr lang="it-IT" sz="3200" b="1" cap="all" dirty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PATRONATO</a:t>
            </a:r>
          </a:p>
        </p:txBody>
      </p:sp>
      <p:pic>
        <p:nvPicPr>
          <p:cNvPr id="7170" name="Picture 2" descr="F:\IMMAGINI PER TV\maternità-foto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2285992"/>
            <a:ext cx="2000264" cy="1945771"/>
          </a:xfrm>
          <a:prstGeom prst="rect">
            <a:avLst/>
          </a:prstGeom>
          <a:noFill/>
        </p:spPr>
      </p:pic>
      <p:pic>
        <p:nvPicPr>
          <p:cNvPr id="7171" name="Picture 3" descr="F:\IMMAGINI PER TV\previdenza-complementa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4786322"/>
            <a:ext cx="4505325" cy="169545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1285860"/>
            <a:ext cx="91440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it-IT" sz="3200" b="1" cap="all" dirty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 PRESTAZIONI ASSISTENZIALI: INVALIDITÀ CIVILE E </a:t>
            </a:r>
            <a:r>
              <a:rPr lang="it-IT" sz="3200" b="1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   ASSEGNO </a:t>
            </a:r>
            <a:r>
              <a:rPr lang="it-IT" sz="3200" b="1" cap="all" dirty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SOCIALE, CECITÀ E </a:t>
            </a:r>
            <a:r>
              <a:rPr lang="it-IT" sz="3200" b="1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SORDITÀ</a:t>
            </a:r>
          </a:p>
          <a:p>
            <a:pPr algn="just">
              <a:buFontTx/>
              <a:buChar char="-"/>
            </a:pPr>
            <a:endParaRPr lang="it-IT" sz="3200" b="1" cap="all" dirty="0">
              <a:ln w="0">
                <a:solidFill>
                  <a:schemeClr val="accent1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</a:endParaRPr>
          </a:p>
          <a:p>
            <a:pPr algn="just">
              <a:buFontTx/>
              <a:buChar char="-"/>
            </a:pPr>
            <a:r>
              <a:rPr lang="it-IT" sz="3200" b="1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 CONSULENZA MEDICO LEGALE PER INPS E INAIL</a:t>
            </a:r>
          </a:p>
          <a:p>
            <a:pPr algn="just"/>
            <a:endParaRPr lang="it-IT" sz="3200" b="1" cap="all" dirty="0">
              <a:ln w="0">
                <a:solidFill>
                  <a:schemeClr val="accent1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</a:endParaRPr>
          </a:p>
          <a:p>
            <a:pPr algn="just">
              <a:buFontTx/>
              <a:buChar char="-"/>
            </a:pPr>
            <a:r>
              <a:rPr lang="it-IT" sz="3200" b="1" cap="all" dirty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 DISABILITÀ: DIRITTI E </a:t>
            </a:r>
            <a:r>
              <a:rPr lang="it-IT" sz="3200" b="1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TUTELE</a:t>
            </a:r>
          </a:p>
          <a:p>
            <a:pPr algn="just">
              <a:buFontTx/>
              <a:buChar char="-"/>
            </a:pPr>
            <a:endParaRPr lang="it-IT" sz="3200" b="1" cap="all" dirty="0">
              <a:ln w="0">
                <a:solidFill>
                  <a:schemeClr val="accent1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</a:endParaRPr>
          </a:p>
          <a:p>
            <a:pPr algn="just">
              <a:buFontTx/>
              <a:buChar char="-"/>
            </a:pPr>
            <a:r>
              <a:rPr lang="it-IT" sz="3200" b="1" cap="all" dirty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 SERVIZIO CIVILE NAZIONALE</a:t>
            </a:r>
          </a:p>
          <a:p>
            <a:pPr algn="just"/>
            <a:endParaRPr lang="it-IT" b="1" cap="all" dirty="0" smtClean="0">
              <a:ln w="0">
                <a:solidFill>
                  <a:schemeClr val="accent1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</a:endParaRPr>
          </a:p>
          <a:p>
            <a:pPr algn="just">
              <a:buFontTx/>
              <a:buChar char="-"/>
            </a:pPr>
            <a:endParaRPr lang="it-IT" b="1" cap="all" dirty="0">
              <a:ln w="0">
                <a:solidFill>
                  <a:schemeClr val="accent1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0" y="64291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Le </a:t>
            </a:r>
            <a:r>
              <a:rPr lang="it-IT" sz="3200" b="1" cap="all" dirty="0" err="1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attivitÀ</a:t>
            </a:r>
            <a:r>
              <a:rPr lang="it-IT" sz="3200" b="1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 DEL </a:t>
            </a:r>
            <a:r>
              <a:rPr lang="it-IT" sz="3200" b="1" cap="all" dirty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PATRONATO</a:t>
            </a:r>
          </a:p>
        </p:txBody>
      </p:sp>
      <p:pic>
        <p:nvPicPr>
          <p:cNvPr id="1026" name="Picture 2" descr="F:\IMMAGINI PER TV\0_servizio_civile_800x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56885">
            <a:off x="5451599" y="4762458"/>
            <a:ext cx="1867851" cy="1119732"/>
          </a:xfrm>
          <a:prstGeom prst="rect">
            <a:avLst/>
          </a:prstGeom>
          <a:noFill/>
        </p:spPr>
      </p:pic>
      <p:pic>
        <p:nvPicPr>
          <p:cNvPr id="1027" name="Picture 3" descr="F:\IMMAGINI PER TV\disabili e invalid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60884">
            <a:off x="6555499" y="3353825"/>
            <a:ext cx="2005357" cy="1643066"/>
          </a:xfrm>
          <a:prstGeom prst="rect">
            <a:avLst/>
          </a:prstGeom>
          <a:noFill/>
        </p:spPr>
      </p:pic>
      <p:pic>
        <p:nvPicPr>
          <p:cNvPr id="1028" name="Picture 4" descr="F:\IMMAGINI PER TV\av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206" y="5000636"/>
            <a:ext cx="1285884" cy="1500198"/>
          </a:xfrm>
          <a:prstGeom prst="rect">
            <a:avLst/>
          </a:prstGeom>
          <a:noFill/>
        </p:spPr>
      </p:pic>
      <p:pic>
        <p:nvPicPr>
          <p:cNvPr id="7" name="Picture 4" descr="F:\IMMAGINI PER TV\Infortunat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5357826"/>
            <a:ext cx="2071702" cy="100015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LOGO ITALUIL_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571480"/>
            <a:ext cx="2286016" cy="1143008"/>
          </a:xfrm>
          <a:prstGeom prst="rect">
            <a:avLst/>
          </a:prstGeom>
        </p:spPr>
      </p:pic>
      <p:pic>
        <p:nvPicPr>
          <p:cNvPr id="6" name="Immagine 5" descr="mano-mou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794" y="2857496"/>
            <a:ext cx="2286016" cy="150284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sellaDiTesto 7"/>
          <p:cNvSpPr txBox="1"/>
          <p:nvPr/>
        </p:nvSpPr>
        <p:spPr>
          <a:xfrm>
            <a:off x="0" y="200024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u="sng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“Un mouse a portata di mano”</a:t>
            </a:r>
            <a:endParaRPr lang="it-IT" sz="4000" b="1" u="sng" cap="all" dirty="0">
              <a:ln w="0">
                <a:solidFill>
                  <a:schemeClr val="accent1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9" name="Immagine 8" descr="computerpertutt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2786058"/>
            <a:ext cx="2205824" cy="1500198"/>
          </a:xfrm>
          <a:prstGeom prst="rect">
            <a:avLst/>
          </a:prstGeom>
          <a:solidFill>
            <a:srgbClr val="002060"/>
          </a:solidFill>
        </p:spPr>
      </p:pic>
      <p:sp>
        <p:nvSpPr>
          <p:cNvPr id="10" name="CasellaDiTesto 9"/>
          <p:cNvSpPr txBox="1"/>
          <p:nvPr/>
        </p:nvSpPr>
        <p:spPr>
          <a:xfrm>
            <a:off x="0" y="4429132"/>
            <a:ext cx="87868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CORSO </a:t>
            </a:r>
            <a:r>
              <a:rPr lang="it-IT" sz="3200" b="1" cap="all" dirty="0" err="1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DI</a:t>
            </a:r>
            <a:r>
              <a:rPr lang="it-IT" sz="3200" b="1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 ALFABETIZZAZIONE INFORMATICA  </a:t>
            </a:r>
          </a:p>
          <a:p>
            <a:pPr algn="ctr"/>
            <a:r>
              <a:rPr lang="it-IT" sz="3200" b="1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RIVOLTO A PENSIONATI</a:t>
            </a:r>
            <a:endParaRPr lang="it-IT" sz="3200" b="1" cap="all" dirty="0">
              <a:ln w="0">
                <a:solidFill>
                  <a:schemeClr val="accent1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2" name="Picture 3" descr="F:\uilpensionati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357166"/>
            <a:ext cx="2443180" cy="1357322"/>
          </a:xfrm>
          <a:prstGeom prst="rect">
            <a:avLst/>
          </a:prstGeom>
          <a:noFill/>
        </p:spPr>
      </p:pic>
      <p:pic>
        <p:nvPicPr>
          <p:cNvPr id="11" name="Picture 2" descr="F:\Corso infromatica -un mouse a portata di mano\immagini mod1\logo-servizio-civil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3306" y="285728"/>
            <a:ext cx="1965861" cy="1500198"/>
          </a:xfrm>
          <a:prstGeom prst="rect">
            <a:avLst/>
          </a:prstGeom>
          <a:noFill/>
        </p:spPr>
      </p:pic>
      <p:sp>
        <p:nvSpPr>
          <p:cNvPr id="13" name="CasellaDiTesto 12"/>
          <p:cNvSpPr txBox="1"/>
          <p:nvPr/>
        </p:nvSpPr>
        <p:spPr>
          <a:xfrm>
            <a:off x="-214346" y="5929330"/>
            <a:ext cx="9572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Affrettati ci sono ancora pochi posti disponibili</a:t>
            </a: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1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10" grpId="0" uiExpand="1" build="allAtOnce"/>
      <p:bldP spid="13" grpId="0" build="allAtOnce"/>
      <p:bldP spid="13" grpId="1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IMMAGINI PER TV\i.jpg"/>
          <p:cNvPicPr>
            <a:picLocks noChangeAspect="1" noChangeArrowheads="1"/>
          </p:cNvPicPr>
          <p:nvPr/>
        </p:nvPicPr>
        <p:blipFill>
          <a:blip r:embed="rId2" cstate="print">
            <a:lum bright="80000" contrast="70000"/>
          </a:blip>
          <a:srcRect/>
          <a:stretch>
            <a:fillRect/>
          </a:stretch>
        </p:blipFill>
        <p:spPr bwMode="auto">
          <a:xfrm>
            <a:off x="1714480" y="1857364"/>
            <a:ext cx="5572164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ttangolo 6"/>
          <p:cNvSpPr/>
          <p:nvPr/>
        </p:nvSpPr>
        <p:spPr>
          <a:xfrm>
            <a:off x="0" y="21429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6000" cap="all" dirty="0" smtClean="0">
                <a:ln w="0">
                  <a:solidFill>
                    <a:schemeClr val="accent1"/>
                  </a:solidFill>
                </a:ln>
                <a:solidFill>
                  <a:srgbClr val="FF0000"/>
                </a:solidFill>
              </a:rPr>
              <a:t>UFFICIO INFORMAZIONI E SEGRETERIA</a:t>
            </a:r>
            <a:endParaRPr lang="it-IT" sz="6000" cap="all" dirty="0">
              <a:ln w="0">
                <a:solidFill>
                  <a:schemeClr val="accent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5" name="Freccia a destra 4"/>
          <p:cNvSpPr/>
          <p:nvPr/>
        </p:nvSpPr>
        <p:spPr>
          <a:xfrm rot="8275648">
            <a:off x="-8723" y="4591214"/>
            <a:ext cx="2307789" cy="1714512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075" name="Picture 3" descr="F:\IMMAGINI PER TV\punto di doman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4465644"/>
            <a:ext cx="2857520" cy="2159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1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mministratore\Pictures\loghi\ca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000108"/>
            <a:ext cx="5109370" cy="3357586"/>
          </a:xfrm>
          <a:prstGeom prst="rect">
            <a:avLst/>
          </a:prstGeom>
          <a:noFill/>
        </p:spPr>
      </p:pic>
      <p:sp>
        <p:nvSpPr>
          <p:cNvPr id="3" name="Freccia a destra 2"/>
          <p:cNvSpPr/>
          <p:nvPr/>
        </p:nvSpPr>
        <p:spPr>
          <a:xfrm rot="2235102">
            <a:off x="6086794" y="4243021"/>
            <a:ext cx="2000240" cy="1714512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1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/>
        </p:nvGraphicFramePr>
        <p:xfrm>
          <a:off x="214282" y="1571613"/>
          <a:ext cx="8644029" cy="5197749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881343"/>
                <a:gridCol w="2690822"/>
                <a:gridCol w="3071864"/>
              </a:tblGrid>
              <a:tr h="718687"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GIORNO</a:t>
                      </a:r>
                      <a:endParaRPr lang="it-IT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MATTINA</a:t>
                      </a:r>
                      <a:r>
                        <a:rPr lang="it-IT" sz="2400" baseline="0" dirty="0" smtClean="0"/>
                        <a:t> 09-12.30</a:t>
                      </a:r>
                      <a:endParaRPr lang="it-IT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POMERIGGIO</a:t>
                      </a:r>
                      <a:r>
                        <a:rPr lang="it-IT" sz="2400" baseline="0" dirty="0" smtClean="0"/>
                        <a:t> 15-18.30</a:t>
                      </a:r>
                      <a:endParaRPr lang="it-IT" sz="2400" dirty="0"/>
                    </a:p>
                  </a:txBody>
                  <a:tcPr anchor="ctr"/>
                </a:tc>
              </a:tr>
              <a:tr h="647249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LUNEDì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APERTO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APERTO</a:t>
                      </a:r>
                      <a:endParaRPr lang="it-IT" dirty="0"/>
                    </a:p>
                  </a:txBody>
                  <a:tcPr anchor="ctr"/>
                </a:tc>
              </a:tr>
              <a:tr h="647249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MARTEDì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APERTO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APERTO</a:t>
                      </a:r>
                      <a:endParaRPr lang="it-IT" dirty="0"/>
                    </a:p>
                  </a:txBody>
                  <a:tcPr anchor="ctr"/>
                </a:tc>
              </a:tr>
              <a:tr h="772897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MERCOLEDì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APERTO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APERTO</a:t>
                      </a:r>
                    </a:p>
                  </a:txBody>
                  <a:tcPr anchor="ctr"/>
                </a:tc>
              </a:tr>
              <a:tr h="647249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GIOVEDì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APERTO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APERTO</a:t>
                      </a:r>
                      <a:endParaRPr lang="it-IT" dirty="0"/>
                    </a:p>
                  </a:txBody>
                  <a:tcPr anchor="ctr"/>
                </a:tc>
              </a:tr>
              <a:tr h="647249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VENERDì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APERTO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APERTO</a:t>
                      </a:r>
                      <a:endParaRPr lang="it-IT" dirty="0"/>
                    </a:p>
                  </a:txBody>
                  <a:tcPr anchor="ctr"/>
                </a:tc>
              </a:tr>
              <a:tr h="1117169">
                <a:tc>
                  <a:txBody>
                    <a:bodyPr/>
                    <a:lstStyle/>
                    <a:p>
                      <a:r>
                        <a:rPr lang="it-IT" dirty="0" smtClean="0"/>
                        <a:t>SABATO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i="1" u="none" dirty="0" smtClean="0">
                          <a:solidFill>
                            <a:srgbClr val="FF0000"/>
                          </a:solidFill>
                        </a:rPr>
                        <a:t>CHIUSO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Rettangolo 3"/>
          <p:cNvSpPr/>
          <p:nvPr/>
        </p:nvSpPr>
        <p:spPr>
          <a:xfrm>
            <a:off x="0" y="50004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b="1" cap="all" dirty="0" smtClean="0">
                <a:ln w="0">
                  <a:solidFill>
                    <a:schemeClr val="accent1"/>
                  </a:solidFill>
                </a:ln>
                <a:solidFill>
                  <a:srgbClr val="FF0000"/>
                </a:solidFill>
              </a:rPr>
              <a:t>Orari di apertura del </a:t>
            </a:r>
            <a:r>
              <a:rPr lang="it-IT" sz="4000" b="1" cap="all" dirty="0" err="1" smtClean="0">
                <a:ln w="0">
                  <a:solidFill>
                    <a:schemeClr val="accent1"/>
                  </a:solidFill>
                </a:ln>
                <a:solidFill>
                  <a:srgbClr val="FF0000"/>
                </a:solidFill>
              </a:rPr>
              <a:t>caf</a:t>
            </a:r>
            <a:endParaRPr lang="it-IT" sz="4000" b="1" cap="all" dirty="0">
              <a:ln w="0">
                <a:solidFill>
                  <a:schemeClr val="accent1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xit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14348" y="642918"/>
            <a:ext cx="7715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I servizi del </a:t>
            </a:r>
            <a:r>
              <a:rPr lang="it-IT" sz="3600" b="1" cap="all" dirty="0" err="1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caf</a:t>
            </a:r>
            <a:endParaRPr lang="it-IT" sz="3600" b="1" cap="all" dirty="0">
              <a:ln w="0">
                <a:solidFill>
                  <a:schemeClr val="accent1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857224" y="1785926"/>
            <a:ext cx="25003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it-IT" b="1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it-IT" sz="2400" b="1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Modello </a:t>
            </a:r>
            <a:r>
              <a:rPr lang="it-IT" sz="3200" b="1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730</a:t>
            </a:r>
            <a:endParaRPr lang="it-IT" b="1" cap="all" dirty="0">
              <a:ln w="0">
                <a:solidFill>
                  <a:schemeClr val="accent1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098" name="Picture 2" descr="F:\IMMAGINI PER TV\7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571744"/>
            <a:ext cx="3214710" cy="3571900"/>
          </a:xfrm>
          <a:prstGeom prst="rect">
            <a:avLst/>
          </a:prstGeom>
          <a:noFill/>
        </p:spPr>
      </p:pic>
      <p:sp>
        <p:nvSpPr>
          <p:cNvPr id="6" name="Rettangolo 5"/>
          <p:cNvSpPr/>
          <p:nvPr/>
        </p:nvSpPr>
        <p:spPr>
          <a:xfrm>
            <a:off x="5429256" y="1785926"/>
            <a:ext cx="28645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it-IT" b="1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  </a:t>
            </a:r>
            <a:r>
              <a:rPr lang="it-IT" sz="2400" b="1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Modello </a:t>
            </a:r>
            <a:r>
              <a:rPr lang="it-IT" sz="3200" b="1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unico</a:t>
            </a:r>
            <a:endParaRPr lang="it-IT" b="1" cap="all" dirty="0">
              <a:ln w="0">
                <a:solidFill>
                  <a:schemeClr val="accent1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099" name="Picture 3" descr="F:\IMMAGINI PER TV\unic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571744"/>
            <a:ext cx="3357586" cy="364333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  <p:bldP spid="6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643042" y="2571744"/>
            <a:ext cx="6143668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it-IT" sz="88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BENVENUTI</a:t>
            </a:r>
            <a:endParaRPr lang="it-IT" sz="8800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143240" y="714356"/>
            <a:ext cx="35052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3600" b="1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I servizi del </a:t>
            </a:r>
            <a:r>
              <a:rPr lang="it-IT" sz="3600" b="1" cap="all" dirty="0" err="1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caf</a:t>
            </a:r>
            <a:endParaRPr lang="it-IT" sz="3600" b="1" cap="all" dirty="0">
              <a:ln w="0">
                <a:solidFill>
                  <a:schemeClr val="accent1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0" y="1857364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it-IT" sz="3200" b="1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 Modello </a:t>
            </a:r>
            <a:r>
              <a:rPr lang="it-IT" sz="4400" b="1" cap="all" dirty="0" err="1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isee</a:t>
            </a:r>
            <a:endParaRPr lang="it-IT" sz="4400" b="1" cap="all" dirty="0">
              <a:ln w="0">
                <a:solidFill>
                  <a:schemeClr val="accent1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122" name="Picture 2" descr="F:\IMMAGINI PER TV\is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2714620"/>
            <a:ext cx="4786346" cy="335758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14348" y="571480"/>
            <a:ext cx="8001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cap="all" dirty="0" smtClean="0">
                <a:ln w="0">
                  <a:solidFill>
                    <a:schemeClr val="accent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Documenti necessari per il modello </a:t>
            </a:r>
            <a:r>
              <a:rPr lang="it-IT" sz="3600" cap="all" dirty="0" err="1" smtClean="0">
                <a:ln w="0">
                  <a:solidFill>
                    <a:schemeClr val="accent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isee</a:t>
            </a:r>
            <a:r>
              <a:rPr lang="it-IT" sz="3600" cap="all" dirty="0" smtClean="0">
                <a:ln w="0">
                  <a:solidFill>
                    <a:schemeClr val="accent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/1</a:t>
            </a:r>
            <a:endParaRPr lang="it-IT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0" y="1071546"/>
            <a:ext cx="9144000" cy="6109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endParaRPr lang="it-IT" b="1" cap="all" dirty="0" smtClean="0">
              <a:ln w="0">
                <a:solidFill>
                  <a:schemeClr val="accent1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it-IT" sz="2000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 Carta d’identità e tessera sanitaria di tutti i componenti del nucleo familiare</a:t>
            </a:r>
          </a:p>
          <a:p>
            <a:pPr algn="just">
              <a:buFont typeface="Arial" pitchFamily="34" charset="0"/>
              <a:buChar char="•"/>
            </a:pPr>
            <a:endParaRPr lang="it-IT" sz="2000" cap="all" dirty="0" smtClean="0">
              <a:ln w="0">
                <a:solidFill>
                  <a:schemeClr val="accent1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it-IT" sz="2000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 Modello 730 o modello unico o C.U.(ex </a:t>
            </a:r>
            <a:r>
              <a:rPr lang="it-IT" sz="2000" cap="all" dirty="0" err="1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Cud</a:t>
            </a:r>
            <a:r>
              <a:rPr lang="it-IT" sz="2000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) di due anni precedenti (</a:t>
            </a:r>
            <a:r>
              <a:rPr lang="it-IT" sz="2000" cap="all" dirty="0" err="1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es</a:t>
            </a:r>
            <a:r>
              <a:rPr lang="it-IT" sz="2000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: 730 2014 redditi 2013 per </a:t>
            </a:r>
            <a:r>
              <a:rPr lang="it-IT" sz="2000" cap="all" dirty="0" err="1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isee</a:t>
            </a:r>
            <a:r>
              <a:rPr lang="it-IT" sz="2000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 2015)</a:t>
            </a:r>
          </a:p>
          <a:p>
            <a:pPr algn="just">
              <a:buFont typeface="Arial" pitchFamily="34" charset="0"/>
              <a:buChar char="•"/>
            </a:pPr>
            <a:endParaRPr lang="it-IT" sz="2000" cap="all" dirty="0" smtClean="0">
              <a:ln w="0">
                <a:solidFill>
                  <a:schemeClr val="accent1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it-IT" sz="2000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 Giacenza media annua e saldo al 31/12 dell’anno precedente di conti corrente e libretto di risparmio. valore al 31/12 dell’anno precedente di obbligazioni, titoli di stato, </a:t>
            </a:r>
            <a:r>
              <a:rPr lang="it-IT" sz="2000" cap="all" dirty="0" err="1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bot</a:t>
            </a:r>
            <a:r>
              <a:rPr lang="it-IT" sz="2000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, cct, buoni fruttiferi, fondi di investimento, polizze assicurative per </a:t>
            </a:r>
            <a:r>
              <a:rPr lang="it-IT" sz="2000" i="1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risparmio                     </a:t>
            </a:r>
            <a:r>
              <a:rPr lang="it-IT" sz="2000" i="1" u="sng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informazioni da richiedere direttamente ai soggetti presso i quali sono aperti i rapporti (es. banca)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it-IT" sz="1600" dirty="0"/>
          </a:p>
        </p:txBody>
      </p:sp>
      <p:sp>
        <p:nvSpPr>
          <p:cNvPr id="11" name="Freccia a destra 10"/>
          <p:cNvSpPr/>
          <p:nvPr/>
        </p:nvSpPr>
        <p:spPr>
          <a:xfrm>
            <a:off x="5929322" y="5500702"/>
            <a:ext cx="1000132" cy="14287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advClick="0" advTm="5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1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11" grpId="0" animBg="1"/>
      <p:bldP spid="11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57148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cap="all" dirty="0" smtClean="0">
                <a:ln w="0">
                  <a:solidFill>
                    <a:schemeClr val="accent1"/>
                  </a:solidFill>
                </a:ln>
              </a:rPr>
              <a:t>Documenti necessari per il modello </a:t>
            </a:r>
            <a:r>
              <a:rPr lang="it-IT" sz="3600" cap="all" dirty="0" err="1" smtClean="0">
                <a:ln w="0">
                  <a:solidFill>
                    <a:schemeClr val="accent1"/>
                  </a:solidFill>
                </a:ln>
              </a:rPr>
              <a:t>iseE</a:t>
            </a:r>
            <a:r>
              <a:rPr lang="it-IT" sz="3600" cap="all" dirty="0" smtClean="0">
                <a:ln w="0">
                  <a:solidFill>
                    <a:schemeClr val="accent1"/>
                  </a:solidFill>
                </a:ln>
              </a:rPr>
              <a:t>/2</a:t>
            </a:r>
            <a:endParaRPr lang="it-IT" sz="2400" dirty="0"/>
          </a:p>
        </p:txBody>
      </p:sp>
      <p:sp>
        <p:nvSpPr>
          <p:cNvPr id="3" name="Rettangolo 2"/>
          <p:cNvSpPr/>
          <p:nvPr/>
        </p:nvSpPr>
        <p:spPr>
          <a:xfrm>
            <a:off x="214282" y="2214554"/>
            <a:ext cx="89297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 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0" y="1071546"/>
            <a:ext cx="91440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it-IT" sz="2000" cap="all" dirty="0" smtClean="0">
              <a:ln w="0">
                <a:solidFill>
                  <a:schemeClr val="accent1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</a:endParaRPr>
          </a:p>
          <a:p>
            <a:pPr algn="just">
              <a:buFont typeface="Arial" pitchFamily="34" charset="0"/>
              <a:buChar char="•"/>
            </a:pPr>
            <a:r>
              <a:rPr lang="it-IT" sz="2000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 contratto di affitto registrato se il nucleo risiede in affitto</a:t>
            </a:r>
          </a:p>
          <a:p>
            <a:pPr algn="just">
              <a:buFont typeface="Arial" pitchFamily="34" charset="0"/>
              <a:buChar char="•"/>
            </a:pPr>
            <a:endParaRPr lang="it-IT" sz="2000" cap="all" dirty="0" smtClean="0">
              <a:ln w="0">
                <a:solidFill>
                  <a:schemeClr val="accent1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it-IT" sz="2000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 Certificazione mutuo con indicazione del capitale residuo alla data del 31/12 dell’anno precedente per tutti gli immobili di proprietà</a:t>
            </a:r>
          </a:p>
          <a:p>
            <a:pPr algn="just">
              <a:buFont typeface="Arial" pitchFamily="34" charset="0"/>
              <a:buChar char="•"/>
            </a:pPr>
            <a:endParaRPr lang="it-IT" sz="2000" cap="all" dirty="0" smtClean="0">
              <a:ln w="0">
                <a:solidFill>
                  <a:schemeClr val="accent1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it-IT" sz="2000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 certificato di invalidità se nel nucleo familiare sono presenti portatori di Handicap</a:t>
            </a:r>
          </a:p>
          <a:p>
            <a:pPr algn="just">
              <a:buFont typeface="Arial" pitchFamily="34" charset="0"/>
              <a:buChar char="•"/>
            </a:pPr>
            <a:endParaRPr lang="it-IT" sz="2000" cap="all" dirty="0" smtClean="0">
              <a:ln w="0">
                <a:solidFill>
                  <a:schemeClr val="accent1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it-IT" sz="2000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 Assegni di mantenimento per il coniuge e per i figli  corrisposti e/o percepiti (per i figli anche in assenza di sentenza di separazione)</a:t>
            </a:r>
          </a:p>
          <a:p>
            <a:pPr algn="just"/>
            <a:r>
              <a:rPr lang="it-IT" sz="2000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 </a:t>
            </a:r>
            <a:endParaRPr lang="it-IT" sz="2000" dirty="0" smtClean="0"/>
          </a:p>
          <a:p>
            <a:pPr algn="just">
              <a:buFont typeface="Arial" pitchFamily="34" charset="0"/>
              <a:buChar char="•"/>
            </a:pPr>
            <a:r>
              <a:rPr lang="it-IT" sz="2000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 targa di autoveicoli e motoveicoli (se superiori a 500 cc)</a:t>
            </a:r>
          </a:p>
          <a:p>
            <a:pPr algn="just">
              <a:buFont typeface="Arial" pitchFamily="34" charset="0"/>
              <a:buChar char="•"/>
            </a:pPr>
            <a:endParaRPr lang="it-IT" sz="2000" cap="all" dirty="0" smtClean="0">
              <a:ln w="0">
                <a:solidFill>
                  <a:schemeClr val="accent1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</a:endParaRPr>
          </a:p>
          <a:p>
            <a:pPr algn="just">
              <a:buFont typeface="Arial" pitchFamily="34" charset="0"/>
              <a:buChar char="•"/>
            </a:pPr>
            <a:r>
              <a:rPr lang="it-IT" sz="2000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 Targa di navi e imbarcazioni da diporto</a:t>
            </a:r>
          </a:p>
          <a:p>
            <a:pPr algn="just">
              <a:buFont typeface="Arial" pitchFamily="34" charset="0"/>
              <a:buChar char="•"/>
            </a:pPr>
            <a:endParaRPr lang="it-IT" sz="2000" cap="all" dirty="0" smtClean="0">
              <a:ln w="0">
                <a:solidFill>
                  <a:schemeClr val="accent1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advClick="0" advTm="4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4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57148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I servizi del </a:t>
            </a:r>
            <a:r>
              <a:rPr lang="it-IT" sz="3600" b="1" cap="all" dirty="0" err="1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caf</a:t>
            </a:r>
            <a:endParaRPr lang="it-IT" sz="3600" b="1" cap="all" dirty="0">
              <a:ln w="0">
                <a:solidFill>
                  <a:schemeClr val="accent1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0" y="1785926"/>
            <a:ext cx="314324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it-IT" sz="2800" b="1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it-IT" sz="2800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MODELLO </a:t>
            </a:r>
            <a:r>
              <a:rPr lang="it-IT" sz="3200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RED</a:t>
            </a:r>
            <a:endParaRPr lang="it-IT" sz="2800" cap="all" dirty="0" smtClean="0">
              <a:ln w="0">
                <a:solidFill>
                  <a:schemeClr val="accent1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</a:endParaRPr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857752" y="1928802"/>
            <a:ext cx="4286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500430" y="1785926"/>
            <a:ext cx="6072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800" b="1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it-IT" sz="2800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MODELLO </a:t>
            </a:r>
            <a:r>
              <a:rPr lang="it-IT" sz="3200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ICRIC, ICLAV, ACCAS-PS</a:t>
            </a:r>
            <a:endParaRPr lang="it-IT" sz="2800" cap="all" dirty="0" smtClean="0">
              <a:ln w="0">
                <a:solidFill>
                  <a:schemeClr val="accent1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-357222" y="535782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it-IT" sz="2800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 DETRAZIONI</a:t>
            </a:r>
          </a:p>
        </p:txBody>
      </p:sp>
      <p:pic>
        <p:nvPicPr>
          <p:cNvPr id="2050" name="Picture 2" descr="F:\IMMAGINI PER TV\r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285992"/>
            <a:ext cx="2643206" cy="2786082"/>
          </a:xfrm>
          <a:prstGeom prst="rect">
            <a:avLst/>
          </a:prstGeom>
          <a:noFill/>
        </p:spPr>
      </p:pic>
      <p:pic>
        <p:nvPicPr>
          <p:cNvPr id="2051" name="Picture 3" descr="F:\IMMAGINI PER TV\icri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428868"/>
            <a:ext cx="3714776" cy="228601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  <p:bldP spid="8" grpId="0" build="allAtOnce"/>
      <p:bldP spid="9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714356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I servizi del </a:t>
            </a:r>
            <a:r>
              <a:rPr lang="it-IT" sz="3600" b="1" cap="all" dirty="0" err="1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caf</a:t>
            </a:r>
            <a:endParaRPr lang="it-IT" sz="3600" b="1" cap="all" dirty="0">
              <a:ln w="0">
                <a:solidFill>
                  <a:schemeClr val="accent1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0" y="200024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it-IT" sz="2800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it-IT" sz="3200" b="1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IMU E TASI  </a:t>
            </a:r>
            <a:endParaRPr lang="it-IT" sz="2800" b="1" cap="all" dirty="0" smtClean="0">
              <a:ln w="0">
                <a:solidFill>
                  <a:schemeClr val="accent1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0" y="2786058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it-IT" sz="2800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SCADENZE </a:t>
            </a:r>
          </a:p>
          <a:p>
            <a:pPr algn="ctr">
              <a:lnSpc>
                <a:spcPct val="200000"/>
              </a:lnSpc>
            </a:pPr>
            <a:r>
              <a:rPr lang="it-IT" sz="2800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1^ RATA ACCONTO </a:t>
            </a:r>
            <a:r>
              <a:rPr lang="it-IT" sz="2800" i="1" u="sng" cap="all" dirty="0" smtClean="0">
                <a:ln w="0">
                  <a:solidFill>
                    <a:schemeClr val="accent1"/>
                  </a:solidFill>
                </a:ln>
                <a:solidFill>
                  <a:srgbClr val="FF0000"/>
                </a:solidFill>
              </a:rPr>
              <a:t>16 GIUGNO</a:t>
            </a:r>
          </a:p>
          <a:p>
            <a:pPr algn="ctr">
              <a:lnSpc>
                <a:spcPct val="200000"/>
              </a:lnSpc>
            </a:pPr>
            <a:r>
              <a:rPr lang="it-IT" sz="2800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2^ RATA SALDO </a:t>
            </a:r>
            <a:r>
              <a:rPr lang="it-IT" sz="2800" i="1" u="sng" cap="all" dirty="0" smtClean="0">
                <a:ln w="0">
                  <a:solidFill>
                    <a:schemeClr val="accent1"/>
                  </a:solidFill>
                </a:ln>
                <a:solidFill>
                  <a:srgbClr val="FF0000"/>
                </a:solidFill>
              </a:rPr>
              <a:t>16 DICEMBRE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0" y="5643578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i="1" u="sng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PER ILCALCOLO DEL TRIBUTO SI RICORDA </a:t>
            </a:r>
            <a:r>
              <a:rPr lang="it-IT" sz="2800" i="1" u="sng" cap="all" dirty="0" err="1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DI</a:t>
            </a:r>
            <a:r>
              <a:rPr lang="it-IT" sz="2800" i="1" u="sng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 PORTARE LE RICEVUTE </a:t>
            </a:r>
            <a:r>
              <a:rPr lang="it-IT" sz="2800" i="1" u="sng" cap="all" dirty="0" err="1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DI</a:t>
            </a:r>
            <a:r>
              <a:rPr lang="it-IT" sz="2800" i="1" u="sng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 PAGAMENTO DELLA RATA PRECEDENTE  </a:t>
            </a:r>
          </a:p>
        </p:txBody>
      </p:sp>
      <p:pic>
        <p:nvPicPr>
          <p:cNvPr id="3074" name="Picture 2" descr="F:\IMMAGINI PER TV\im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00174"/>
            <a:ext cx="2857520" cy="185738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4" grpId="0" build="allAtOnce"/>
      <p:bldP spid="5" grpId="0" uiExpand="1" build="allAtOnce"/>
      <p:bldP spid="7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357166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I servizi del </a:t>
            </a:r>
            <a:r>
              <a:rPr lang="it-IT" sz="3600" b="1" cap="all" dirty="0" err="1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caf</a:t>
            </a:r>
            <a:endParaRPr lang="it-IT" sz="3600" b="1" cap="all" dirty="0">
              <a:ln w="0">
                <a:solidFill>
                  <a:schemeClr val="accent1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0" y="150017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it-IT" sz="3200" b="1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 LOCAZIONI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0" y="3214686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CONSULENZA, REDAZIONE E REGISTRAZIONE CONTRATTI </a:t>
            </a:r>
            <a:r>
              <a:rPr lang="it-IT" sz="2400" cap="all" dirty="0" err="1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DI</a:t>
            </a:r>
            <a:r>
              <a:rPr lang="it-IT" sz="2400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 AFFITTO</a:t>
            </a:r>
          </a:p>
          <a:p>
            <a:pPr algn="ctr"/>
            <a:endParaRPr lang="it-IT" sz="2400" cap="all" dirty="0" smtClean="0">
              <a:ln w="0">
                <a:solidFill>
                  <a:schemeClr val="accent1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</a:endParaRPr>
          </a:p>
          <a:p>
            <a:pPr lvl="2" algn="ctr"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2400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CONTRATTI </a:t>
            </a:r>
            <a:r>
              <a:rPr lang="it-IT" sz="2400" cap="all" dirty="0" err="1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DI</a:t>
            </a:r>
            <a:r>
              <a:rPr lang="it-IT" sz="2400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 LOCAZIONE AGEVOLATI PER STUDENTI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2400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CONTRATTI </a:t>
            </a:r>
            <a:r>
              <a:rPr lang="it-IT" sz="2400" cap="all" dirty="0" err="1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DI</a:t>
            </a:r>
            <a:r>
              <a:rPr lang="it-IT" sz="2400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 LOCAZIONE A CANONE LIBERO E CONCORDATO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2400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CONTRATTI </a:t>
            </a:r>
            <a:r>
              <a:rPr lang="it-IT" sz="2400" cap="all" dirty="0" err="1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DI</a:t>
            </a:r>
            <a:r>
              <a:rPr lang="it-IT" sz="2400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 LOCAZIONE TRANSITORIA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2400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Contratti di comodato</a:t>
            </a:r>
          </a:p>
        </p:txBody>
      </p:sp>
      <p:pic>
        <p:nvPicPr>
          <p:cNvPr id="4099" name="Picture 3" descr="F:\IMMAGINI PER TV\registrazione-contratto-locazio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82567">
            <a:off x="887602" y="1311458"/>
            <a:ext cx="2362940" cy="1536195"/>
          </a:xfrm>
          <a:prstGeom prst="rect">
            <a:avLst/>
          </a:prstGeom>
          <a:noFill/>
        </p:spPr>
      </p:pic>
      <p:pic>
        <p:nvPicPr>
          <p:cNvPr id="4100" name="Picture 4" descr="F:\IMMAGINI PER TV\casa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98493">
            <a:off x="5904114" y="1291418"/>
            <a:ext cx="2570308" cy="161818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  <p:bldP spid="4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57148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I servizi del </a:t>
            </a:r>
            <a:r>
              <a:rPr lang="it-IT" sz="3600" b="1" cap="all" dirty="0" err="1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caf</a:t>
            </a:r>
            <a:endParaRPr lang="it-IT" sz="3600" b="1" cap="all" dirty="0">
              <a:ln w="0">
                <a:solidFill>
                  <a:schemeClr val="accent1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0" y="128586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it-IT" sz="3600" b="1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 SUCCESSIONI</a:t>
            </a:r>
            <a:endParaRPr lang="it-IT" sz="3600" b="1" i="1" cap="all" dirty="0" smtClean="0">
              <a:ln w="0">
                <a:solidFill>
                  <a:schemeClr val="accent1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122" name="Picture 2" descr="F:\IMMAGINI PER TV\Successio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2228" y="2000240"/>
            <a:ext cx="3811772" cy="4857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asellaDiTesto 5"/>
          <p:cNvSpPr txBox="1"/>
          <p:nvPr/>
        </p:nvSpPr>
        <p:spPr>
          <a:xfrm>
            <a:off x="0" y="2500306"/>
            <a:ext cx="492919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it-IT" sz="2400" cap="all" dirty="0" smtClean="0">
              <a:ln w="0">
                <a:solidFill>
                  <a:schemeClr val="accent1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</a:endParaRPr>
          </a:p>
          <a:p>
            <a:pPr algn="just"/>
            <a:r>
              <a:rPr lang="it-IT" sz="2400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Consulenza, compilazione e presentazione all’agenzia delle entrate di Dichiarazioni di successione in caso di morte</a:t>
            </a:r>
          </a:p>
          <a:p>
            <a:pPr algn="just"/>
            <a:endParaRPr lang="it-IT" sz="2400" cap="all" dirty="0" smtClean="0">
              <a:ln w="0">
                <a:solidFill>
                  <a:schemeClr val="accent1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</a:endParaRPr>
          </a:p>
          <a:p>
            <a:pPr algn="just"/>
            <a:r>
              <a:rPr lang="it-IT" sz="2400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Trasmissione volture catastali immobili a seguito di </a:t>
            </a:r>
            <a:r>
              <a:rPr lang="it-IT" sz="2400" cap="all" dirty="0" err="1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sUccessione</a:t>
            </a:r>
            <a:r>
              <a:rPr lang="it-IT" sz="2400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.  </a:t>
            </a:r>
          </a:p>
          <a:p>
            <a:endParaRPr lang="it-IT" sz="2400" cap="all" dirty="0" smtClean="0">
              <a:ln w="0">
                <a:solidFill>
                  <a:schemeClr val="accent1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</a:endParaRPr>
          </a:p>
          <a:p>
            <a:endParaRPr lang="it-IT" sz="2400" cap="all" dirty="0" smtClean="0">
              <a:ln w="0">
                <a:solidFill>
                  <a:schemeClr val="accent1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advClick="0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  <p:bldP spid="6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57148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cap="all" dirty="0" smtClean="0">
                <a:ln w="0">
                  <a:solidFill>
                    <a:schemeClr val="accent1"/>
                  </a:solidFill>
                </a:ln>
              </a:rPr>
              <a:t>Documenti necessari per successioni</a:t>
            </a:r>
            <a:endParaRPr lang="it-IT" sz="32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0" y="1142985"/>
            <a:ext cx="91440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Certificato di morte</a:t>
            </a:r>
          </a:p>
          <a:p>
            <a:endParaRPr lang="it-IT" sz="2000" cap="all" dirty="0" smtClean="0">
              <a:ln w="0">
                <a:solidFill>
                  <a:schemeClr val="accent1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</a:endParaRPr>
          </a:p>
          <a:p>
            <a:r>
              <a:rPr lang="it-IT" sz="2000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Copia documento identità e codice fiscale del defunto e di tutti gli eredi</a:t>
            </a:r>
          </a:p>
          <a:p>
            <a:endParaRPr lang="it-IT" sz="2000" cap="all" dirty="0" smtClean="0">
              <a:ln w="0">
                <a:solidFill>
                  <a:schemeClr val="accent1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</a:endParaRPr>
          </a:p>
          <a:p>
            <a:r>
              <a:rPr lang="it-IT" sz="2000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Visure catastali dei beni immobili posseduti dal </a:t>
            </a:r>
            <a:r>
              <a:rPr lang="it-IT" sz="2000" cap="all" dirty="0" err="1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decedutO</a:t>
            </a:r>
            <a:r>
              <a:rPr lang="it-IT" sz="2000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 (case e terreni) Per i terreni occorre un certificato di destinazione urbanistica rilasciato dal Comune dove si trova il terreno</a:t>
            </a:r>
          </a:p>
          <a:p>
            <a:endParaRPr lang="it-IT" sz="2000" cap="all" dirty="0" smtClean="0">
              <a:ln w="0">
                <a:solidFill>
                  <a:schemeClr val="accent1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</a:endParaRPr>
          </a:p>
          <a:p>
            <a:r>
              <a:rPr lang="it-IT" sz="2000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Certificazione della Banca o Posta indicante il patrimonio mobiliare del defunto alla data del decesso</a:t>
            </a:r>
          </a:p>
          <a:p>
            <a:endParaRPr lang="it-IT" sz="2000" cap="all" dirty="0" smtClean="0">
              <a:ln w="0">
                <a:solidFill>
                  <a:schemeClr val="accent1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</a:endParaRPr>
          </a:p>
          <a:p>
            <a:r>
              <a:rPr lang="it-IT" sz="2000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Copia atti notarili relativi a donazioni fatte dal defunto in vita</a:t>
            </a:r>
          </a:p>
          <a:p>
            <a:endParaRPr lang="it-IT" sz="2000" cap="all" dirty="0" smtClean="0">
              <a:ln w="0">
                <a:solidFill>
                  <a:schemeClr val="accent1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</a:endParaRPr>
          </a:p>
          <a:p>
            <a:r>
              <a:rPr lang="it-IT" sz="2000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Copia autentica del testamento, se presente</a:t>
            </a:r>
          </a:p>
          <a:p>
            <a:endParaRPr lang="it-IT" sz="2000" cap="all" dirty="0" smtClean="0">
              <a:ln w="0">
                <a:solidFill>
                  <a:schemeClr val="accent1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</a:endParaRPr>
          </a:p>
          <a:p>
            <a:r>
              <a:rPr lang="it-IT" sz="2000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Atto di rinuncia dell’eredità redatta da un notaio o da un cancelliere del tribunale qualora uno degli eredi non voglia accettare l’eredità </a:t>
            </a:r>
            <a:endParaRPr lang="it-IT" sz="2400" cap="all" dirty="0" smtClean="0">
              <a:ln w="0">
                <a:solidFill>
                  <a:schemeClr val="accent1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advClick="0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714356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I servizi del </a:t>
            </a:r>
            <a:r>
              <a:rPr lang="it-IT" sz="3600" b="1" cap="all" dirty="0" err="1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caf</a:t>
            </a:r>
            <a:endParaRPr lang="it-IT" sz="3600" b="1" cap="all" dirty="0">
              <a:ln w="0">
                <a:solidFill>
                  <a:schemeClr val="accent1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0" y="142873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it-IT" sz="3200" b="1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 colf e badanti</a:t>
            </a:r>
            <a:endParaRPr lang="it-IT" sz="3200" b="1" i="1" cap="all" dirty="0" smtClean="0">
              <a:ln w="0">
                <a:solidFill>
                  <a:schemeClr val="accent1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Immagine 3" descr="colf e badant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2714620"/>
            <a:ext cx="3071802" cy="3786214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0" y="2500306"/>
            <a:ext cx="6143636" cy="4196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  <a:buFont typeface="Arial" pitchFamily="34" charset="0"/>
              <a:buChar char="•"/>
            </a:pPr>
            <a:r>
              <a:rPr lang="it-IT" sz="2000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 Consulenza per assunzione colf e badanti</a:t>
            </a:r>
          </a:p>
          <a:p>
            <a:pPr>
              <a:spcAft>
                <a:spcPts val="1000"/>
              </a:spcAft>
              <a:buFont typeface="Arial" pitchFamily="34" charset="0"/>
              <a:buChar char="•"/>
            </a:pPr>
            <a:r>
              <a:rPr lang="it-IT" sz="2000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 Contratti per colf e badanti</a:t>
            </a:r>
          </a:p>
          <a:p>
            <a:pPr>
              <a:spcAft>
                <a:spcPts val="1000"/>
              </a:spcAft>
              <a:buFont typeface="Arial" pitchFamily="34" charset="0"/>
              <a:buChar char="•"/>
            </a:pPr>
            <a:r>
              <a:rPr lang="it-IT" sz="2000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 Calcolo contributi previdenziali</a:t>
            </a:r>
          </a:p>
          <a:p>
            <a:pPr>
              <a:spcAft>
                <a:spcPts val="1000"/>
              </a:spcAft>
              <a:buFont typeface="Arial" pitchFamily="34" charset="0"/>
              <a:buChar char="•"/>
            </a:pPr>
            <a:r>
              <a:rPr lang="it-IT" sz="2000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 Busta paga mensile </a:t>
            </a:r>
          </a:p>
          <a:p>
            <a:pPr>
              <a:spcAft>
                <a:spcPts val="1000"/>
              </a:spcAft>
              <a:buFont typeface="Arial" pitchFamily="34" charset="0"/>
              <a:buChar char="•"/>
            </a:pPr>
            <a:r>
              <a:rPr lang="it-IT" sz="2000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 Predisposizione prospetto ferie, malattie, infortunio e maternità</a:t>
            </a:r>
          </a:p>
          <a:p>
            <a:pPr>
              <a:spcAft>
                <a:spcPts val="1000"/>
              </a:spcAft>
              <a:buFont typeface="Arial" pitchFamily="34" charset="0"/>
              <a:buChar char="•"/>
            </a:pPr>
            <a:r>
              <a:rPr lang="it-IT" sz="2000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 Certificazione unica (ex CUD)</a:t>
            </a:r>
          </a:p>
          <a:p>
            <a:pPr>
              <a:spcAft>
                <a:spcPts val="1000"/>
              </a:spcAft>
              <a:buFont typeface="Arial" pitchFamily="34" charset="0"/>
              <a:buChar char="•"/>
            </a:pPr>
            <a:r>
              <a:rPr lang="it-IT" sz="2000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 Compilazione MAV per versamento contributi</a:t>
            </a:r>
          </a:p>
          <a:p>
            <a:pPr>
              <a:spcAft>
                <a:spcPts val="1000"/>
              </a:spcAft>
              <a:buFont typeface="Arial" pitchFamily="34" charset="0"/>
              <a:buChar char="•"/>
            </a:pPr>
            <a:r>
              <a:rPr lang="it-IT" sz="2000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 Prospetto TFR </a:t>
            </a:r>
          </a:p>
          <a:p>
            <a:pPr>
              <a:spcAft>
                <a:spcPts val="1000"/>
              </a:spcAft>
              <a:buFont typeface="Arial" pitchFamily="34" charset="0"/>
              <a:buChar char="•"/>
            </a:pPr>
            <a:r>
              <a:rPr lang="it-IT" sz="2000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 Comunicazioni obbligatorie all’INPS</a:t>
            </a:r>
          </a:p>
        </p:txBody>
      </p:sp>
    </p:spTree>
  </p:cSld>
  <p:clrMapOvr>
    <a:masterClrMapping/>
  </p:clrMapOvr>
  <p:transition advClick="0" advTm="4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8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  <p:bldP spid="5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IMMAGINI PER TV\socialca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05052">
            <a:off x="6202872" y="5127905"/>
            <a:ext cx="1714512" cy="1480735"/>
          </a:xfrm>
          <a:prstGeom prst="rect">
            <a:avLst/>
          </a:prstGeom>
          <a:noFill/>
        </p:spPr>
      </p:pic>
      <p:pic>
        <p:nvPicPr>
          <p:cNvPr id="6148" name="Picture 4" descr="F:\IMMAGINI PER TV\agenzia delle entra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73841">
            <a:off x="4458581" y="4733270"/>
            <a:ext cx="1885950" cy="1013744"/>
          </a:xfrm>
          <a:prstGeom prst="rect">
            <a:avLst/>
          </a:prstGeom>
          <a:noFill/>
        </p:spPr>
      </p:pic>
      <p:pic>
        <p:nvPicPr>
          <p:cNvPr id="6149" name="Picture 5" descr="F:\IMMAGINI PER TV\bonus luce e ga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89232">
            <a:off x="2630332" y="5416749"/>
            <a:ext cx="2055509" cy="1126121"/>
          </a:xfrm>
          <a:prstGeom prst="rect">
            <a:avLst/>
          </a:prstGeom>
          <a:noFill/>
        </p:spPr>
      </p:pic>
      <p:pic>
        <p:nvPicPr>
          <p:cNvPr id="6147" name="Picture 3" descr="F:\IMMAGINI PER TV\agenzia del territori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944692">
            <a:off x="467117" y="5002102"/>
            <a:ext cx="2428891" cy="1071196"/>
          </a:xfrm>
          <a:prstGeom prst="rect">
            <a:avLst/>
          </a:prstGeom>
          <a:noFill/>
        </p:spPr>
      </p:pic>
      <p:sp>
        <p:nvSpPr>
          <p:cNvPr id="2" name="Rettangolo 1"/>
          <p:cNvSpPr/>
          <p:nvPr/>
        </p:nvSpPr>
        <p:spPr>
          <a:xfrm>
            <a:off x="0" y="500042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I servizi del </a:t>
            </a:r>
            <a:r>
              <a:rPr lang="it-IT" sz="3600" b="1" cap="all" dirty="0" err="1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caf</a:t>
            </a:r>
            <a:endParaRPr lang="it-IT" sz="3600" b="1" cap="all" dirty="0">
              <a:ln w="0">
                <a:solidFill>
                  <a:schemeClr val="accent1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28596" y="1500174"/>
            <a:ext cx="421481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it-IT" sz="2000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it-IT" sz="2400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F24</a:t>
            </a:r>
          </a:p>
          <a:p>
            <a:pPr algn="just">
              <a:buFont typeface="Arial" pitchFamily="34" charset="0"/>
              <a:buChar char="•"/>
            </a:pPr>
            <a:endParaRPr lang="it-IT" sz="2400" cap="all" dirty="0" smtClean="0">
              <a:ln w="0">
                <a:solidFill>
                  <a:schemeClr val="accent1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</a:endParaRPr>
          </a:p>
          <a:p>
            <a:pPr algn="just">
              <a:buFont typeface="Arial" pitchFamily="34" charset="0"/>
              <a:buChar char="•"/>
            </a:pPr>
            <a:r>
              <a:rPr lang="it-IT" sz="2400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 BONUS LUCE </a:t>
            </a:r>
          </a:p>
          <a:p>
            <a:pPr algn="just">
              <a:buFont typeface="Arial" pitchFamily="34" charset="0"/>
              <a:buChar char="•"/>
            </a:pPr>
            <a:endParaRPr lang="it-IT" sz="2400" cap="all" dirty="0" smtClean="0">
              <a:ln w="0">
                <a:solidFill>
                  <a:schemeClr val="accent1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</a:endParaRPr>
          </a:p>
          <a:p>
            <a:pPr algn="just">
              <a:buFont typeface="Arial" pitchFamily="34" charset="0"/>
              <a:buChar char="•"/>
            </a:pPr>
            <a:r>
              <a:rPr lang="it-IT" sz="2400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 BONUS GAS</a:t>
            </a:r>
            <a:endParaRPr lang="it-IT" sz="2800" cap="all" dirty="0" smtClean="0">
              <a:ln w="0">
                <a:solidFill>
                  <a:schemeClr val="accent1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</a:endParaRPr>
          </a:p>
          <a:p>
            <a:pPr algn="just">
              <a:buFont typeface="Arial" pitchFamily="34" charset="0"/>
              <a:buChar char="•"/>
            </a:pPr>
            <a:endParaRPr lang="it-IT" sz="2800" cap="all" dirty="0" smtClean="0">
              <a:ln w="0">
                <a:solidFill>
                  <a:schemeClr val="accent1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</a:endParaRPr>
          </a:p>
          <a:p>
            <a:pPr algn="just">
              <a:buFont typeface="Arial" pitchFamily="34" charset="0"/>
              <a:buChar char="•"/>
            </a:pPr>
            <a:r>
              <a:rPr lang="it-IT" sz="2800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it-IT" sz="2400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ASSEGNO </a:t>
            </a:r>
            <a:r>
              <a:rPr lang="it-IT" sz="2400" cap="all" dirty="0" err="1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DI</a:t>
            </a:r>
            <a:r>
              <a:rPr lang="it-IT" sz="2400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 MATERNITÀ PER MADRI DISOCCUPATE</a:t>
            </a:r>
          </a:p>
          <a:p>
            <a:pPr>
              <a:buFont typeface="Arial" pitchFamily="34" charset="0"/>
              <a:buChar char="•"/>
            </a:pPr>
            <a:endParaRPr lang="it-IT" sz="2000" cap="all" dirty="0" smtClean="0">
              <a:ln w="0">
                <a:solidFill>
                  <a:schemeClr val="accent1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</a:endParaRPr>
          </a:p>
          <a:p>
            <a:pPr>
              <a:buFont typeface="Arial" pitchFamily="34" charset="0"/>
              <a:buChar char="•"/>
            </a:pPr>
            <a:endParaRPr lang="it-IT" dirty="0" smtClean="0"/>
          </a:p>
        </p:txBody>
      </p:sp>
      <p:sp>
        <p:nvSpPr>
          <p:cNvPr id="4" name="CasellaDiTesto 3"/>
          <p:cNvSpPr txBox="1"/>
          <p:nvPr/>
        </p:nvSpPr>
        <p:spPr>
          <a:xfrm>
            <a:off x="5072066" y="1500174"/>
            <a:ext cx="37147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it-IT" sz="2400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  SOCIAL CARD</a:t>
            </a:r>
          </a:p>
          <a:p>
            <a:pPr algn="just">
              <a:buFont typeface="Arial" pitchFamily="34" charset="0"/>
              <a:buChar char="•"/>
            </a:pPr>
            <a:endParaRPr lang="it-IT" sz="2400" cap="all" dirty="0" smtClean="0">
              <a:ln w="0">
                <a:solidFill>
                  <a:schemeClr val="accent1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</a:endParaRPr>
          </a:p>
          <a:p>
            <a:pPr algn="just">
              <a:buFont typeface="Arial" pitchFamily="34" charset="0"/>
              <a:buChar char="•"/>
            </a:pPr>
            <a:r>
              <a:rPr lang="it-IT" sz="2400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 VISURE CATASTALI</a:t>
            </a:r>
          </a:p>
          <a:p>
            <a:pPr>
              <a:buFont typeface="Arial" pitchFamily="34" charset="0"/>
              <a:buChar char="•"/>
            </a:pPr>
            <a:endParaRPr lang="it-IT" sz="2400" cap="all" dirty="0" smtClean="0">
              <a:ln w="0">
                <a:solidFill>
                  <a:schemeClr val="accent1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</a:endParaRPr>
          </a:p>
          <a:p>
            <a:pPr algn="just">
              <a:buFont typeface="Arial" pitchFamily="34" charset="0"/>
              <a:buChar char="•"/>
            </a:pPr>
            <a:r>
              <a:rPr lang="it-IT" sz="2400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 INFORMAZIONI E  ASSISTENZA PER AVVISI E CARTELLE EQUITALIA ED AGENZIA DELLE ENTRATE</a:t>
            </a: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uiExpand="1" build="allAtOnce"/>
      <p:bldP spid="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IMMAGINI PER TV\i.jpg"/>
          <p:cNvPicPr>
            <a:picLocks noChangeAspect="1" noChangeArrowheads="1"/>
          </p:cNvPicPr>
          <p:nvPr/>
        </p:nvPicPr>
        <p:blipFill>
          <a:blip r:embed="rId2" cstate="print">
            <a:lum bright="80000" contrast="70000"/>
          </a:blip>
          <a:srcRect/>
          <a:stretch>
            <a:fillRect/>
          </a:stretch>
        </p:blipFill>
        <p:spPr bwMode="auto">
          <a:xfrm>
            <a:off x="1714480" y="1857364"/>
            <a:ext cx="5572164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ttangolo 6"/>
          <p:cNvSpPr/>
          <p:nvPr/>
        </p:nvSpPr>
        <p:spPr>
          <a:xfrm>
            <a:off x="0" y="21429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6000" cap="all" dirty="0" smtClean="0">
                <a:ln w="0">
                  <a:solidFill>
                    <a:schemeClr val="accent1"/>
                  </a:solidFill>
                </a:ln>
                <a:solidFill>
                  <a:srgbClr val="FF0000"/>
                </a:solidFill>
              </a:rPr>
              <a:t>UFFICIO INFORMAZIONI E SEGRETERIA</a:t>
            </a:r>
            <a:endParaRPr lang="it-IT" sz="6000" cap="all" dirty="0">
              <a:ln w="0">
                <a:solidFill>
                  <a:schemeClr val="accent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5" name="Freccia a destra 4"/>
          <p:cNvSpPr/>
          <p:nvPr/>
        </p:nvSpPr>
        <p:spPr>
          <a:xfrm rot="8275648">
            <a:off x="-8723" y="4591214"/>
            <a:ext cx="2307789" cy="1714512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075" name="Picture 3" descr="F:\IMMAGINI PER TV\punto di doman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4465644"/>
            <a:ext cx="2857520" cy="2159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1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IMMAGINI PER TV\i.jpg"/>
          <p:cNvPicPr>
            <a:picLocks noChangeAspect="1" noChangeArrowheads="1"/>
          </p:cNvPicPr>
          <p:nvPr/>
        </p:nvPicPr>
        <p:blipFill>
          <a:blip r:embed="rId2" cstate="print">
            <a:lum bright="80000" contrast="70000"/>
          </a:blip>
          <a:srcRect/>
          <a:stretch>
            <a:fillRect/>
          </a:stretch>
        </p:blipFill>
        <p:spPr bwMode="auto">
          <a:xfrm>
            <a:off x="1714480" y="1857364"/>
            <a:ext cx="5572164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ttangolo 6"/>
          <p:cNvSpPr/>
          <p:nvPr/>
        </p:nvSpPr>
        <p:spPr>
          <a:xfrm>
            <a:off x="0" y="21429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6000" cap="all" dirty="0" smtClean="0">
                <a:ln w="0">
                  <a:solidFill>
                    <a:schemeClr val="accent1"/>
                  </a:solidFill>
                </a:ln>
                <a:solidFill>
                  <a:srgbClr val="FF0000"/>
                </a:solidFill>
              </a:rPr>
              <a:t>UFFICIO INFORMAZIONI E SEGRETERIA</a:t>
            </a:r>
            <a:endParaRPr lang="it-IT" sz="6000" cap="all" dirty="0">
              <a:ln w="0">
                <a:solidFill>
                  <a:schemeClr val="accent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5" name="Freccia a destra 4"/>
          <p:cNvSpPr/>
          <p:nvPr/>
        </p:nvSpPr>
        <p:spPr>
          <a:xfrm rot="8275648">
            <a:off x="-8723" y="4591214"/>
            <a:ext cx="2307789" cy="1714512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075" name="Picture 3" descr="F:\IMMAGINI PER TV\punto di doman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4465644"/>
            <a:ext cx="2857520" cy="2159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1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IMMAGINI PER TV\ado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3565598"/>
            <a:ext cx="2714708" cy="2794242"/>
          </a:xfrm>
          <a:prstGeom prst="rect">
            <a:avLst/>
          </a:prstGeom>
          <a:noFill/>
        </p:spPr>
      </p:pic>
      <p:pic>
        <p:nvPicPr>
          <p:cNvPr id="7171" name="Picture 3" descr="F:\IMMAGINI PER TV\ADOCLOGO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214290"/>
            <a:ext cx="5835936" cy="1785950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-285784" y="2071678"/>
            <a:ext cx="9929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i="1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SPORTELLO DEDICATO ALL’ASSOCIAZIONE CONSUMATORI</a:t>
            </a:r>
          </a:p>
          <a:p>
            <a:pPr algn="ctr"/>
            <a:r>
              <a:rPr lang="it-IT" sz="2800" i="1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it-IT" sz="2800" i="1" u="sng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SOLO IL </a:t>
            </a:r>
            <a:r>
              <a:rPr lang="it-IT" sz="2800" i="1" u="sng" cap="all" dirty="0" err="1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LUNEDì</a:t>
            </a:r>
            <a:r>
              <a:rPr lang="it-IT" sz="2800" i="1" u="sng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 MATTINA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785786" y="4143380"/>
            <a:ext cx="52864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400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DIFESA CONSUMATORI</a:t>
            </a:r>
          </a:p>
          <a:p>
            <a:pPr>
              <a:buFont typeface="Arial" pitchFamily="34" charset="0"/>
              <a:buChar char="•"/>
            </a:pPr>
            <a:endParaRPr lang="it-IT" sz="2400" cap="all" dirty="0" smtClean="0">
              <a:ln w="0">
                <a:solidFill>
                  <a:schemeClr val="accent1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</a:endParaRPr>
          </a:p>
          <a:p>
            <a:pPr>
              <a:buFont typeface="Arial" pitchFamily="34" charset="0"/>
              <a:buChar char="•"/>
            </a:pPr>
            <a:r>
              <a:rPr lang="it-IT" sz="2400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CONSULENZA LEGALE ANCHE GRATUITA</a:t>
            </a:r>
          </a:p>
          <a:p>
            <a:pPr>
              <a:buFont typeface="Arial" pitchFamily="34" charset="0"/>
              <a:buChar char="•"/>
            </a:pPr>
            <a:endParaRPr lang="it-IT" sz="2400" cap="all" dirty="0" smtClean="0">
              <a:ln w="0">
                <a:solidFill>
                  <a:schemeClr val="accent1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</a:endParaRPr>
          </a:p>
          <a:p>
            <a:pPr>
              <a:buFont typeface="Arial" pitchFamily="34" charset="0"/>
              <a:buChar char="•"/>
            </a:pPr>
            <a:r>
              <a:rPr lang="it-IT" sz="2400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CONCILIAZIONE</a:t>
            </a:r>
          </a:p>
        </p:txBody>
      </p:sp>
      <p:sp>
        <p:nvSpPr>
          <p:cNvPr id="7" name="Freccia a destra 6"/>
          <p:cNvSpPr/>
          <p:nvPr/>
        </p:nvSpPr>
        <p:spPr>
          <a:xfrm rot="8275648">
            <a:off x="284723" y="2722459"/>
            <a:ext cx="1662217" cy="1489098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a destra 7"/>
          <p:cNvSpPr/>
          <p:nvPr/>
        </p:nvSpPr>
        <p:spPr>
          <a:xfrm rot="8275648">
            <a:off x="284722" y="2722459"/>
            <a:ext cx="1662217" cy="1489098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advClick="0" advTm="3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1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1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/>
      <p:bldP spid="6" grpId="0" build="p"/>
      <p:bldP spid="7" grpId="0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IMMAGINI PER TV\uni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14290"/>
            <a:ext cx="5072098" cy="1928826"/>
          </a:xfrm>
          <a:prstGeom prst="rect">
            <a:avLst/>
          </a:prstGeom>
          <a:noFill/>
        </p:spPr>
      </p:pic>
      <p:pic>
        <p:nvPicPr>
          <p:cNvPr id="8195" name="Picture 3" descr="F:\IMMAGINI PER TV\casa-fumet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3571876"/>
            <a:ext cx="2714643" cy="2714644"/>
          </a:xfrm>
          <a:prstGeom prst="rect">
            <a:avLst/>
          </a:prstGeom>
          <a:noFill/>
        </p:spPr>
      </p:pic>
      <p:sp>
        <p:nvSpPr>
          <p:cNvPr id="4" name="CasellaDiTesto 3"/>
          <p:cNvSpPr txBox="1"/>
          <p:nvPr/>
        </p:nvSpPr>
        <p:spPr>
          <a:xfrm>
            <a:off x="214282" y="3143248"/>
            <a:ext cx="59293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it-IT" sz="2400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 RICHIESTE </a:t>
            </a:r>
            <a:r>
              <a:rPr lang="it-IT" sz="2400" cap="all" dirty="0" err="1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DI</a:t>
            </a:r>
            <a:r>
              <a:rPr lang="it-IT" sz="2400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 EDILIZIA RESIDENZIALE E PUBBLICA</a:t>
            </a:r>
          </a:p>
          <a:p>
            <a:pPr algn="just">
              <a:buFont typeface="Arial" pitchFamily="34" charset="0"/>
              <a:buChar char="•"/>
            </a:pPr>
            <a:endParaRPr lang="it-IT" sz="2400" cap="all" dirty="0" smtClean="0">
              <a:ln w="0">
                <a:solidFill>
                  <a:schemeClr val="accent1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</a:endParaRPr>
          </a:p>
          <a:p>
            <a:pPr algn="just">
              <a:buFont typeface="Arial" pitchFamily="34" charset="0"/>
              <a:buChar char="•"/>
            </a:pPr>
            <a:r>
              <a:rPr lang="it-IT" sz="2400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 RICHIESTE PER CONTRIBUTO </a:t>
            </a:r>
            <a:r>
              <a:rPr lang="it-IT" sz="2400" cap="all" dirty="0" err="1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D’AFFITTO</a:t>
            </a:r>
            <a:endParaRPr lang="it-IT" sz="2400" cap="all" dirty="0" smtClean="0">
              <a:ln w="0">
                <a:solidFill>
                  <a:schemeClr val="accent1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</a:endParaRPr>
          </a:p>
          <a:p>
            <a:pPr algn="just">
              <a:buFont typeface="Arial" pitchFamily="34" charset="0"/>
              <a:buChar char="•"/>
            </a:pPr>
            <a:endParaRPr lang="it-IT" sz="2400" cap="all" dirty="0" smtClean="0">
              <a:ln w="0">
                <a:solidFill>
                  <a:schemeClr val="accent1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</a:endParaRPr>
          </a:p>
          <a:p>
            <a:pPr algn="just">
              <a:buFont typeface="Arial" pitchFamily="34" charset="0"/>
              <a:buChar char="•"/>
            </a:pPr>
            <a:r>
              <a:rPr lang="it-IT" sz="2400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 ASSISTENZA NEI RAPPORTI CON L’ISTITUTO CASE POPOLARI E IL COMUNE</a:t>
            </a:r>
          </a:p>
          <a:p>
            <a:pPr algn="just">
              <a:buFont typeface="Arial" pitchFamily="34" charset="0"/>
              <a:buChar char="•"/>
            </a:pPr>
            <a:endParaRPr lang="it-IT" sz="2400" cap="all" dirty="0" smtClean="0">
              <a:ln w="0">
                <a:solidFill>
                  <a:schemeClr val="accent1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</a:endParaRPr>
          </a:p>
          <a:p>
            <a:pPr algn="just">
              <a:buFont typeface="Arial" pitchFamily="34" charset="0"/>
              <a:buChar char="•"/>
            </a:pPr>
            <a:r>
              <a:rPr lang="it-IT" sz="2400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 ASSISTENZA PROCEDURE PUBBLICHE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85720" y="2285992"/>
            <a:ext cx="8858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i="1" u="sng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SOLO SU APPUNTAMENTI IL </a:t>
            </a:r>
            <a:r>
              <a:rPr lang="it-IT" sz="2800" i="1" u="sng" cap="all" dirty="0" err="1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MERCOLEDì</a:t>
            </a:r>
            <a:r>
              <a:rPr lang="it-IT" sz="2800" i="1" u="sng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 POMERIGGIO</a:t>
            </a:r>
          </a:p>
        </p:txBody>
      </p:sp>
      <p:sp>
        <p:nvSpPr>
          <p:cNvPr id="6" name="Freccia a destra 5"/>
          <p:cNvSpPr/>
          <p:nvPr/>
        </p:nvSpPr>
        <p:spPr>
          <a:xfrm rot="8275648">
            <a:off x="70376" y="865070"/>
            <a:ext cx="1662217" cy="1489098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advClick="0" advTm="4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1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build="allAtOnce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IMMAGINI PER TV\immigra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214290"/>
            <a:ext cx="1907084" cy="1329180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285720" y="142852"/>
            <a:ext cx="81439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u="sng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UFFICIO IMMIGRATI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85720" y="1595021"/>
            <a:ext cx="442915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400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 RILASCIO CARTA </a:t>
            </a:r>
            <a:r>
              <a:rPr lang="it-IT" sz="2400" cap="all" dirty="0" err="1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DI</a:t>
            </a:r>
            <a:r>
              <a:rPr lang="it-IT" sz="2400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 SOGGIORNO</a:t>
            </a:r>
          </a:p>
          <a:p>
            <a:pPr>
              <a:buFont typeface="Arial" pitchFamily="34" charset="0"/>
              <a:buChar char="•"/>
            </a:pPr>
            <a:endParaRPr lang="it-IT" sz="2400" cap="all" dirty="0" smtClean="0">
              <a:ln w="0">
                <a:solidFill>
                  <a:schemeClr val="accent1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</a:endParaRPr>
          </a:p>
          <a:p>
            <a:pPr>
              <a:buFont typeface="Arial" pitchFamily="34" charset="0"/>
              <a:buChar char="•"/>
            </a:pPr>
            <a:r>
              <a:rPr lang="it-IT" sz="2400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 RINNOVO PERMESSO </a:t>
            </a:r>
            <a:r>
              <a:rPr lang="it-IT" sz="2400" cap="all" dirty="0" err="1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DI</a:t>
            </a:r>
            <a:r>
              <a:rPr lang="it-IT" sz="2400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 SOGGIORNO</a:t>
            </a:r>
          </a:p>
          <a:p>
            <a:pPr>
              <a:buFont typeface="Arial" pitchFamily="34" charset="0"/>
              <a:buChar char="•"/>
            </a:pPr>
            <a:endParaRPr lang="it-IT" sz="2400" cap="all" dirty="0" smtClean="0">
              <a:ln w="0">
                <a:solidFill>
                  <a:schemeClr val="accent1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</a:endParaRPr>
          </a:p>
          <a:p>
            <a:pPr>
              <a:buFont typeface="Arial" pitchFamily="34" charset="0"/>
              <a:buChar char="•"/>
            </a:pPr>
            <a:r>
              <a:rPr lang="it-IT" sz="2400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 RICONGIUNGIMENTI FAMILIARI</a:t>
            </a:r>
          </a:p>
          <a:p>
            <a:pPr>
              <a:buFont typeface="Arial" pitchFamily="34" charset="0"/>
              <a:buChar char="•"/>
            </a:pPr>
            <a:endParaRPr lang="it-IT" sz="2400" cap="all" dirty="0" smtClean="0">
              <a:ln w="0">
                <a:solidFill>
                  <a:schemeClr val="accent1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</a:endParaRPr>
          </a:p>
          <a:p>
            <a:pPr>
              <a:buFont typeface="Arial" pitchFamily="34" charset="0"/>
              <a:buChar char="•"/>
            </a:pPr>
            <a:r>
              <a:rPr lang="it-IT" sz="2400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 FLUSSI</a:t>
            </a:r>
          </a:p>
          <a:p>
            <a:pPr>
              <a:buFont typeface="Arial" pitchFamily="34" charset="0"/>
              <a:buChar char="•"/>
            </a:pPr>
            <a:endParaRPr lang="it-IT" sz="2400" cap="all" dirty="0" smtClean="0">
              <a:ln w="0">
                <a:solidFill>
                  <a:schemeClr val="accent1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</a:endParaRPr>
          </a:p>
          <a:p>
            <a:pPr>
              <a:buFont typeface="Arial" pitchFamily="34" charset="0"/>
              <a:buChar char="•"/>
            </a:pPr>
            <a:r>
              <a:rPr lang="it-IT" sz="2400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 CITTADINANZA</a:t>
            </a:r>
          </a:p>
          <a:p>
            <a:pPr>
              <a:buFont typeface="Arial" pitchFamily="34" charset="0"/>
              <a:buChar char="•"/>
            </a:pPr>
            <a:endParaRPr lang="it-IT" sz="2400" cap="all" dirty="0" smtClean="0">
              <a:ln w="0">
                <a:solidFill>
                  <a:schemeClr val="accent1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</a:endParaRPr>
          </a:p>
          <a:p>
            <a:pPr>
              <a:buFont typeface="Arial" pitchFamily="34" charset="0"/>
              <a:buChar char="•"/>
            </a:pPr>
            <a:r>
              <a:rPr lang="it-IT" sz="2400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 SANATORIE</a:t>
            </a:r>
          </a:p>
          <a:p>
            <a:pPr>
              <a:buFont typeface="Arial" pitchFamily="34" charset="0"/>
              <a:buChar char="•"/>
            </a:pPr>
            <a:endParaRPr lang="it-IT" sz="2400" cap="all" dirty="0" smtClean="0">
              <a:ln w="0">
                <a:solidFill>
                  <a:schemeClr val="accent1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</a:endParaRPr>
          </a:p>
          <a:p>
            <a:pPr>
              <a:buFont typeface="Arial" pitchFamily="34" charset="0"/>
              <a:buChar char="•"/>
            </a:pPr>
            <a:r>
              <a:rPr lang="it-IT" sz="2400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 ISCRIZIONI TEST ITALIANO</a:t>
            </a:r>
          </a:p>
        </p:txBody>
      </p:sp>
      <p:pic>
        <p:nvPicPr>
          <p:cNvPr id="5" name="Picture 2" descr="F:\IMMAGINI PER TV\appunt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643050"/>
            <a:ext cx="4071966" cy="2714644"/>
          </a:xfrm>
          <a:prstGeom prst="rect">
            <a:avLst/>
          </a:prstGeom>
          <a:noFill/>
        </p:spPr>
      </p:pic>
      <p:sp>
        <p:nvSpPr>
          <p:cNvPr id="6" name="CasellaDiTesto 5"/>
          <p:cNvSpPr txBox="1"/>
          <p:nvPr/>
        </p:nvSpPr>
        <p:spPr>
          <a:xfrm rot="21161655">
            <a:off x="5861556" y="2422177"/>
            <a:ext cx="22263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TUTTE LE MATTINE     9 -12</a:t>
            </a:r>
          </a:p>
          <a:p>
            <a:pPr algn="ctr"/>
            <a:r>
              <a:rPr lang="it-IT" sz="2000" dirty="0" err="1" smtClean="0"/>
              <a:t>MARTEDì</a:t>
            </a:r>
            <a:r>
              <a:rPr lang="it-IT" sz="2000" dirty="0" smtClean="0"/>
              <a:t> E </a:t>
            </a:r>
            <a:r>
              <a:rPr lang="it-IT" sz="2000" dirty="0" err="1" smtClean="0"/>
              <a:t>MERCOLEDì</a:t>
            </a:r>
            <a:r>
              <a:rPr lang="it-IT" sz="2000" dirty="0" smtClean="0"/>
              <a:t> 15- 18</a:t>
            </a:r>
            <a:endParaRPr lang="it-IT" sz="2000" dirty="0"/>
          </a:p>
        </p:txBody>
      </p:sp>
      <p:pic>
        <p:nvPicPr>
          <p:cNvPr id="9220" name="Picture 4" descr="F:\IMMAGINI PER TV\SOGGIORN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4429132"/>
            <a:ext cx="4357718" cy="2214578"/>
          </a:xfrm>
          <a:prstGeom prst="rect">
            <a:avLst/>
          </a:prstGeom>
          <a:noFill/>
        </p:spPr>
      </p:pic>
      <p:sp>
        <p:nvSpPr>
          <p:cNvPr id="8" name="Freccia a destra 7"/>
          <p:cNvSpPr/>
          <p:nvPr/>
        </p:nvSpPr>
        <p:spPr>
          <a:xfrm rot="9511585">
            <a:off x="445418" y="226508"/>
            <a:ext cx="1455263" cy="1148437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advClick="0" advTm="4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1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4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6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uiExpand="1" build="p"/>
      <p:bldP spid="6" grpId="0" build="allAtOnce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IMMAGINI PER TV\i.jpg"/>
          <p:cNvPicPr>
            <a:picLocks noChangeAspect="1" noChangeArrowheads="1"/>
          </p:cNvPicPr>
          <p:nvPr/>
        </p:nvPicPr>
        <p:blipFill>
          <a:blip r:embed="rId2" cstate="print">
            <a:lum bright="80000" contrast="70000"/>
          </a:blip>
          <a:srcRect/>
          <a:stretch>
            <a:fillRect/>
          </a:stretch>
        </p:blipFill>
        <p:spPr bwMode="auto">
          <a:xfrm>
            <a:off x="1714480" y="1857364"/>
            <a:ext cx="5572164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ttangolo 6"/>
          <p:cNvSpPr/>
          <p:nvPr/>
        </p:nvSpPr>
        <p:spPr>
          <a:xfrm>
            <a:off x="0" y="21429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6000" cap="all" dirty="0" smtClean="0">
                <a:ln w="0">
                  <a:solidFill>
                    <a:schemeClr val="accent1"/>
                  </a:solidFill>
                </a:ln>
                <a:solidFill>
                  <a:srgbClr val="FF0000"/>
                </a:solidFill>
              </a:rPr>
              <a:t>UFFICIO INFORMAZIONI E SEGRETERIA</a:t>
            </a:r>
            <a:endParaRPr lang="it-IT" sz="6000" cap="all" dirty="0">
              <a:ln w="0">
                <a:solidFill>
                  <a:schemeClr val="accent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5" name="Freccia a destra 4"/>
          <p:cNvSpPr/>
          <p:nvPr/>
        </p:nvSpPr>
        <p:spPr>
          <a:xfrm rot="8275648">
            <a:off x="-8723" y="4591214"/>
            <a:ext cx="2307789" cy="1714512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075" name="Picture 3" descr="F:\IMMAGINI PER TV\punto di doman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4465644"/>
            <a:ext cx="2857520" cy="2159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1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28596" y="1714488"/>
            <a:ext cx="8358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UFFICIO VERTENZE </a:t>
            </a:r>
          </a:p>
        </p:txBody>
      </p:sp>
      <p:pic>
        <p:nvPicPr>
          <p:cNvPr id="1026" name="Picture 2" descr="F:\IMMAGINI PER TV\VERTENZ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214290"/>
            <a:ext cx="3929090" cy="1500198"/>
          </a:xfrm>
          <a:prstGeom prst="rect">
            <a:avLst/>
          </a:prstGeom>
          <a:noFill/>
        </p:spPr>
      </p:pic>
      <p:sp>
        <p:nvSpPr>
          <p:cNvPr id="6" name="CasellaDiTesto 5"/>
          <p:cNvSpPr txBox="1"/>
          <p:nvPr/>
        </p:nvSpPr>
        <p:spPr>
          <a:xfrm>
            <a:off x="0" y="2786058"/>
            <a:ext cx="900115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it-IT" sz="2800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 PROCEDURE FALLIMENTARI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it-IT" sz="2800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 VERTENZE INDIVIDUALI E COLLETTIVE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it-IT" sz="2800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 CONTESTAZIONE PROVVEDIMENTI DISCIPLINARI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0" y="5000636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L’UFFICIO RICEVE TUTTI I GIORNI SU APPUNTAMENTO DA CONCOCORDARE IN SEGRETERIA</a:t>
            </a:r>
          </a:p>
        </p:txBody>
      </p:sp>
      <p:pic>
        <p:nvPicPr>
          <p:cNvPr id="1027" name="Picture 3" descr="F:\IMMAGINI PER TV\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1785926"/>
            <a:ext cx="1643074" cy="830665"/>
          </a:xfrm>
          <a:prstGeom prst="rect">
            <a:avLst/>
          </a:prstGeom>
          <a:noFill/>
        </p:spPr>
      </p:pic>
      <p:pic>
        <p:nvPicPr>
          <p:cNvPr id="1028" name="Picture 4" descr="F:\IMMAGINI PER TV\conciliazion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2143116"/>
            <a:ext cx="2095500" cy="171451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6" grpId="0" build="p"/>
      <p:bldP spid="8" grpId="0" build="allAtOnce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IMMAGINI PER TV\sportello-mobbing-stalk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2428868"/>
            <a:ext cx="2928958" cy="4071966"/>
          </a:xfrm>
          <a:prstGeom prst="rect">
            <a:avLst/>
          </a:prstGeom>
          <a:noFill/>
        </p:spPr>
      </p:pic>
      <p:pic>
        <p:nvPicPr>
          <p:cNvPr id="2051" name="Picture 3" descr="F:\IMMAGINI PER TV\enti_Mobbingstalkin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571480"/>
            <a:ext cx="4286280" cy="1643074"/>
          </a:xfrm>
          <a:prstGeom prst="rect">
            <a:avLst/>
          </a:prstGeom>
          <a:noFill/>
        </p:spPr>
      </p:pic>
      <p:sp>
        <p:nvSpPr>
          <p:cNvPr id="4" name="CasellaDiTesto 3"/>
          <p:cNvSpPr txBox="1"/>
          <p:nvPr/>
        </p:nvSpPr>
        <p:spPr>
          <a:xfrm>
            <a:off x="0" y="3000372"/>
            <a:ext cx="91440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it-IT" sz="2800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VIOLENZA SUL POSTO </a:t>
            </a:r>
            <a:r>
              <a:rPr lang="it-IT" sz="2800" cap="all" dirty="0" err="1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DI</a:t>
            </a:r>
            <a:r>
              <a:rPr lang="it-IT" sz="2800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 LAVORO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it-IT" sz="2800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MOLESTIE SESSUALI SUL LAVORO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it-IT" sz="2800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STALKING E ATTI PERSECUTORI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it-IT" sz="2800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MOBBING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0" y="5572140"/>
            <a:ext cx="6286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RICEVE SOLO SU APPUNTAMENTO DA CONCORDARE IN SEGRETERIA</a:t>
            </a:r>
          </a:p>
        </p:txBody>
      </p:sp>
    </p:spTree>
  </p:cSld>
  <p:clrMapOvr>
    <a:masterClrMapping/>
  </p:clrMapOvr>
  <p:transition advClick="0" advTm="4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build="allAtOnce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IMMAGINI PER TV\i.jpg"/>
          <p:cNvPicPr>
            <a:picLocks noChangeAspect="1" noChangeArrowheads="1"/>
          </p:cNvPicPr>
          <p:nvPr/>
        </p:nvPicPr>
        <p:blipFill>
          <a:blip r:embed="rId2" cstate="print">
            <a:lum bright="80000" contrast="70000"/>
          </a:blip>
          <a:srcRect/>
          <a:stretch>
            <a:fillRect/>
          </a:stretch>
        </p:blipFill>
        <p:spPr bwMode="auto">
          <a:xfrm>
            <a:off x="1714480" y="1857364"/>
            <a:ext cx="5572164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ttangolo 6"/>
          <p:cNvSpPr/>
          <p:nvPr/>
        </p:nvSpPr>
        <p:spPr>
          <a:xfrm>
            <a:off x="0" y="21429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6000" cap="all" dirty="0" smtClean="0">
                <a:ln w="0">
                  <a:solidFill>
                    <a:schemeClr val="accent1"/>
                  </a:solidFill>
                </a:ln>
                <a:solidFill>
                  <a:srgbClr val="FF0000"/>
                </a:solidFill>
              </a:rPr>
              <a:t>UFFICIO INFORMAZIONI E SEGRETERIA</a:t>
            </a:r>
            <a:endParaRPr lang="it-IT" sz="6000" cap="all" dirty="0">
              <a:ln w="0">
                <a:solidFill>
                  <a:schemeClr val="accent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5" name="Freccia a destra 4"/>
          <p:cNvSpPr/>
          <p:nvPr/>
        </p:nvSpPr>
        <p:spPr>
          <a:xfrm rot="8275648">
            <a:off x="-8723" y="4591214"/>
            <a:ext cx="2307789" cy="1714512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075" name="Picture 3" descr="F:\IMMAGINI PER TV\punto di doman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4465644"/>
            <a:ext cx="2857520" cy="2159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1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IMMAGINI PER TV\serviziUil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857232"/>
            <a:ext cx="7429552" cy="535396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500166" y="4572008"/>
            <a:ext cx="628654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it-IT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IL PATRONATO DELLA UIL</a:t>
            </a:r>
            <a:endParaRPr lang="it-IT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Immagine 5" descr="LOGO ITALUIL_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6" y="1000108"/>
            <a:ext cx="4857784" cy="3571900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0" y="5572140"/>
            <a:ext cx="92862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u="sng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TUTTI I SERVIZI DEL PATRONATO SONO PRESTATI A </a:t>
            </a:r>
            <a:r>
              <a:rPr lang="it-IT" sz="3200" i="1" u="sng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TITOLO GRATUITO</a:t>
            </a:r>
            <a:endParaRPr lang="it-IT" sz="3200" i="1" u="sng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Freccia a destra 4"/>
          <p:cNvSpPr/>
          <p:nvPr/>
        </p:nvSpPr>
        <p:spPr>
          <a:xfrm rot="9482243">
            <a:off x="-40534" y="1592219"/>
            <a:ext cx="2000240" cy="1714512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1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7" grpId="0" build="allAtOnce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/>
        </p:nvGraphicFramePr>
        <p:xfrm>
          <a:off x="214282" y="1643050"/>
          <a:ext cx="8644029" cy="5072214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881343"/>
                <a:gridCol w="2690822"/>
                <a:gridCol w="3071864"/>
              </a:tblGrid>
              <a:tr h="647249"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GIORNO</a:t>
                      </a:r>
                      <a:endParaRPr lang="it-IT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MATTINA</a:t>
                      </a:r>
                      <a:r>
                        <a:rPr lang="it-IT" sz="2400" baseline="0" dirty="0" smtClean="0"/>
                        <a:t> 09-12.30</a:t>
                      </a:r>
                      <a:endParaRPr lang="it-IT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POMERIGGIO</a:t>
                      </a:r>
                      <a:r>
                        <a:rPr lang="it-IT" sz="2400" baseline="0" dirty="0" smtClean="0"/>
                        <a:t> 15-18.30</a:t>
                      </a:r>
                      <a:endParaRPr lang="it-IT" sz="2400" dirty="0"/>
                    </a:p>
                  </a:txBody>
                  <a:tcPr anchor="ctr"/>
                </a:tc>
              </a:tr>
              <a:tr h="647249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LUNEDì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APERTO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APERTO</a:t>
                      </a:r>
                      <a:endParaRPr lang="it-IT" dirty="0"/>
                    </a:p>
                  </a:txBody>
                  <a:tcPr anchor="ctr"/>
                </a:tc>
              </a:tr>
              <a:tr h="647249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MARTEDì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APERTO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APERTO</a:t>
                      </a:r>
                      <a:endParaRPr lang="it-IT" dirty="0"/>
                    </a:p>
                  </a:txBody>
                  <a:tcPr anchor="ctr"/>
                </a:tc>
              </a:tr>
              <a:tr h="647249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MERCOLEDì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APERTO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i="1" dirty="0" smtClean="0">
                          <a:solidFill>
                            <a:srgbClr val="FF0000"/>
                          </a:solidFill>
                          <a:effectLst/>
                        </a:rPr>
                        <a:t>CHIUSO</a:t>
                      </a:r>
                      <a:endParaRPr lang="it-IT" sz="2800" i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anchor="ctr"/>
                </a:tc>
              </a:tr>
              <a:tr h="647249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GIOVEDì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i="1" dirty="0" smtClean="0">
                          <a:solidFill>
                            <a:srgbClr val="FF0000"/>
                          </a:solidFill>
                          <a:effectLst/>
                        </a:rPr>
                        <a:t>CHIUSO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APERTO</a:t>
                      </a:r>
                      <a:endParaRPr lang="it-IT" dirty="0"/>
                    </a:p>
                  </a:txBody>
                  <a:tcPr anchor="ctr"/>
                </a:tc>
              </a:tr>
              <a:tr h="647249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VENERDì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APERTO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APERTO</a:t>
                      </a:r>
                      <a:endParaRPr lang="it-IT" dirty="0"/>
                    </a:p>
                  </a:txBody>
                  <a:tcPr anchor="ctr"/>
                </a:tc>
              </a:tr>
              <a:tr h="1117169">
                <a:tc>
                  <a:txBody>
                    <a:bodyPr/>
                    <a:lstStyle/>
                    <a:p>
                      <a:r>
                        <a:rPr lang="it-IT" dirty="0" smtClean="0"/>
                        <a:t>SABATO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u="sng" dirty="0" smtClean="0"/>
                        <a:t>SOLO APPUNTAMENTI</a:t>
                      </a:r>
                      <a:r>
                        <a:rPr lang="it-IT" u="sng" baseline="0" dirty="0" smtClean="0"/>
                        <a:t> PER CALCOLO PENSIONE LAVORATORI SETTORE PUBBLICO</a:t>
                      </a:r>
                      <a:endParaRPr lang="it-IT" i="1" u="sng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Rettangolo 2"/>
          <p:cNvSpPr/>
          <p:nvPr/>
        </p:nvSpPr>
        <p:spPr>
          <a:xfrm>
            <a:off x="0" y="57148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cap="all" dirty="0" smtClean="0">
                <a:ln w="0">
                  <a:solidFill>
                    <a:schemeClr val="accent1"/>
                  </a:solidFill>
                </a:ln>
                <a:solidFill>
                  <a:srgbClr val="FF0000"/>
                </a:solidFill>
                <a:effectLst/>
              </a:rPr>
              <a:t>ORARI </a:t>
            </a:r>
            <a:r>
              <a:rPr lang="it-IT" sz="3600" b="1" cap="all" dirty="0" err="1" smtClean="0">
                <a:ln w="0">
                  <a:solidFill>
                    <a:schemeClr val="accent1"/>
                  </a:solidFill>
                </a:ln>
                <a:solidFill>
                  <a:srgbClr val="FF0000"/>
                </a:solidFill>
                <a:effectLst/>
              </a:rPr>
              <a:t>DI</a:t>
            </a:r>
            <a:r>
              <a:rPr lang="it-IT" sz="3600" b="1" cap="all" dirty="0" smtClean="0">
                <a:ln w="0">
                  <a:solidFill>
                    <a:schemeClr val="accent1"/>
                  </a:solidFill>
                </a:ln>
                <a:solidFill>
                  <a:srgbClr val="FF0000"/>
                </a:solidFill>
                <a:effectLst/>
              </a:rPr>
              <a:t> APERTURA </a:t>
            </a:r>
            <a:r>
              <a:rPr lang="it-IT" sz="3600" b="1" cap="all" dirty="0" smtClean="0">
                <a:ln w="0">
                  <a:solidFill>
                    <a:schemeClr val="accent1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it-IT" sz="3600" b="1" cap="all" dirty="0" err="1" smtClean="0">
                <a:ln w="0">
                  <a:solidFill>
                    <a:schemeClr val="accent1"/>
                  </a:solidFill>
                </a:ln>
                <a:solidFill>
                  <a:srgbClr val="FF0000"/>
                </a:solidFill>
              </a:rPr>
              <a:t>d</a:t>
            </a:r>
            <a:r>
              <a:rPr lang="it-IT" sz="3600" b="1" cap="all" dirty="0" err="1" smtClean="0">
                <a:ln w="0">
                  <a:solidFill>
                    <a:schemeClr val="accent1"/>
                  </a:solidFill>
                </a:ln>
                <a:solidFill>
                  <a:srgbClr val="FF0000"/>
                </a:solidFill>
                <a:effectLst/>
              </a:rPr>
              <a:t>EL</a:t>
            </a:r>
            <a:r>
              <a:rPr lang="it-IT" sz="3600" b="1" cap="all" dirty="0" smtClean="0">
                <a:ln w="0">
                  <a:solidFill>
                    <a:schemeClr val="accent1"/>
                  </a:solidFill>
                </a:ln>
                <a:solidFill>
                  <a:srgbClr val="FF0000"/>
                </a:solidFill>
                <a:effectLst/>
              </a:rPr>
              <a:t> PATRONATO</a:t>
            </a:r>
          </a:p>
        </p:txBody>
      </p:sp>
    </p:spTree>
  </p:cSld>
  <p:clrMapOvr>
    <a:masterClrMapping/>
  </p:clrMapOvr>
  <p:transition advClick="0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xit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71435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Le </a:t>
            </a:r>
            <a:r>
              <a:rPr lang="it-IT" sz="3200" b="1" cap="all" dirty="0" err="1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attivitÀ</a:t>
            </a:r>
            <a:r>
              <a:rPr lang="it-IT" sz="3200" b="1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 DEL </a:t>
            </a:r>
            <a:r>
              <a:rPr lang="it-IT" sz="3200" b="1" cap="all" dirty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PATRONATO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0" y="1500174"/>
            <a:ext cx="91440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u="sng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GLI AMMORTIZZATORI SOCIALI</a:t>
            </a:r>
          </a:p>
          <a:p>
            <a:pPr algn="ctr"/>
            <a:endParaRPr lang="it-IT" sz="3200" b="1" cap="all" dirty="0" smtClean="0">
              <a:ln w="0">
                <a:solidFill>
                  <a:schemeClr val="accent1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it-IT" sz="2800" b="1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NASPI</a:t>
            </a:r>
            <a:r>
              <a:rPr lang="it-IT" sz="2800" b="1" cap="all" dirty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, </a:t>
            </a:r>
            <a:r>
              <a:rPr lang="it-IT" sz="2800" b="1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DIS-COLL, </a:t>
            </a:r>
            <a:r>
              <a:rPr lang="it-IT" sz="2800" b="1" cap="all" dirty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MOBILITÀ, CASSA </a:t>
            </a:r>
            <a:r>
              <a:rPr lang="it-IT" sz="2800" b="1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INTEGRAZIONE, DISOCCUPAZIONE AGRICOLA</a:t>
            </a:r>
          </a:p>
          <a:p>
            <a:pPr algn="just">
              <a:buFontTx/>
              <a:buChar char="-"/>
            </a:pPr>
            <a:endParaRPr lang="it-IT" sz="3200" b="1" cap="all" dirty="0">
              <a:ln w="0">
                <a:solidFill>
                  <a:schemeClr val="accent1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</a:endParaRPr>
          </a:p>
          <a:p>
            <a:pPr algn="just"/>
            <a:r>
              <a:rPr lang="it-IT" sz="3200" b="1" cap="all" dirty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endParaRPr lang="it-IT" dirty="0" smtClean="0"/>
          </a:p>
        </p:txBody>
      </p:sp>
      <p:pic>
        <p:nvPicPr>
          <p:cNvPr id="5" name="Immagine 4" descr="dis co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3714752"/>
            <a:ext cx="2078837" cy="1539879"/>
          </a:xfrm>
          <a:prstGeom prst="rect">
            <a:avLst/>
          </a:prstGeom>
        </p:spPr>
      </p:pic>
      <p:pic>
        <p:nvPicPr>
          <p:cNvPr id="6" name="Immagine 5" descr="nasp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64" y="4429132"/>
            <a:ext cx="2833688" cy="1690442"/>
          </a:xfrm>
          <a:prstGeom prst="rect">
            <a:avLst/>
          </a:prstGeom>
        </p:spPr>
      </p:pic>
      <p:pic>
        <p:nvPicPr>
          <p:cNvPr id="7" name="Immagine 6" descr="mo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29256" y="5072074"/>
            <a:ext cx="3133725" cy="1457325"/>
          </a:xfrm>
          <a:prstGeom prst="rect">
            <a:avLst/>
          </a:prstGeom>
        </p:spPr>
      </p:pic>
    </p:spTree>
  </p:cSld>
  <p:clrMapOvr>
    <a:masterClrMapping/>
  </p:clrMapOvr>
  <p:transition spd="med" advClick="0"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71435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Le </a:t>
            </a:r>
            <a:r>
              <a:rPr lang="it-IT" sz="3200" b="1" cap="all" dirty="0" err="1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attivitÀ</a:t>
            </a:r>
            <a:r>
              <a:rPr lang="it-IT" sz="3200" b="1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 DEL </a:t>
            </a:r>
            <a:r>
              <a:rPr lang="it-IT" sz="3200" b="1" cap="all" dirty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PATRONATO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0" y="157161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cap="all" dirty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I DOCUMENTI NECESSARI PER LA </a:t>
            </a:r>
            <a:r>
              <a:rPr lang="it-IT" sz="4000" cap="all" dirty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NASPI</a:t>
            </a:r>
            <a:endParaRPr lang="it-IT" sz="4400" cap="all" dirty="0">
              <a:ln w="0">
                <a:solidFill>
                  <a:schemeClr val="accent1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Picture 3" descr="F:\nota ben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357430"/>
            <a:ext cx="2174833" cy="3786214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2357422" y="2500306"/>
            <a:ext cx="65722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it-IT" sz="2400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 DOCUMENTO </a:t>
            </a:r>
            <a:r>
              <a:rPr lang="it-IT" sz="2400" cap="all" dirty="0" err="1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DI</a:t>
            </a:r>
            <a:r>
              <a:rPr lang="it-IT" sz="2400" cap="all" dirty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 IDENTITÀ VALIDO</a:t>
            </a:r>
          </a:p>
          <a:p>
            <a:pPr algn="just">
              <a:buFont typeface="Arial" pitchFamily="34" charset="0"/>
              <a:buChar char="•"/>
            </a:pPr>
            <a:r>
              <a:rPr lang="it-IT" sz="2400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 PERMESSO </a:t>
            </a:r>
            <a:r>
              <a:rPr lang="it-IT" sz="2400" cap="all" dirty="0" err="1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DI</a:t>
            </a:r>
            <a:r>
              <a:rPr lang="it-IT" sz="2400" cap="all" dirty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 SOGGIORNO </a:t>
            </a:r>
            <a:r>
              <a:rPr lang="it-IT" sz="2400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PER STRANIERI</a:t>
            </a:r>
            <a:endParaRPr lang="it-IT" sz="2400" cap="all" dirty="0">
              <a:ln w="0">
                <a:solidFill>
                  <a:schemeClr val="accent1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</a:endParaRPr>
          </a:p>
          <a:p>
            <a:pPr algn="just">
              <a:buFont typeface="Arial" pitchFamily="34" charset="0"/>
              <a:buChar char="•"/>
            </a:pPr>
            <a:r>
              <a:rPr lang="it-IT" sz="2400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 ULTIME </a:t>
            </a:r>
            <a:r>
              <a:rPr lang="it-IT" sz="2400" cap="all" dirty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TRE BUSTE PAGA</a:t>
            </a:r>
          </a:p>
          <a:p>
            <a:pPr algn="just">
              <a:buFont typeface="Arial" pitchFamily="34" charset="0"/>
              <a:buChar char="•"/>
            </a:pPr>
            <a:r>
              <a:rPr lang="it-IT" sz="2400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 LETTERA </a:t>
            </a:r>
            <a:r>
              <a:rPr lang="it-IT" sz="2400" cap="all" dirty="0" err="1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DI</a:t>
            </a:r>
            <a:r>
              <a:rPr lang="it-IT" sz="2400" cap="all" dirty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 LICENZIAMENTO O CONTRATTO </a:t>
            </a:r>
            <a:r>
              <a:rPr lang="it-IT" sz="2400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SCADUTO</a:t>
            </a:r>
          </a:p>
          <a:p>
            <a:pPr algn="just">
              <a:buFont typeface="Arial" pitchFamily="34" charset="0"/>
              <a:buChar char="•"/>
            </a:pPr>
            <a:r>
              <a:rPr lang="it-IT" sz="2400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 CODICE IBAN</a:t>
            </a:r>
            <a:endParaRPr lang="it-IT" sz="2400" cap="all" dirty="0">
              <a:ln w="0">
                <a:solidFill>
                  <a:schemeClr val="accent1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</a:endParaRPr>
          </a:p>
          <a:p>
            <a:pPr algn="just">
              <a:buFont typeface="Arial" pitchFamily="34" charset="0"/>
              <a:buChar char="•"/>
            </a:pPr>
            <a:r>
              <a:rPr lang="it-IT" sz="2400" cap="all" dirty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 COPIA 730 O UNICO PER RICHIESTA </a:t>
            </a:r>
            <a:r>
              <a:rPr lang="it-IT" sz="2400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assegni familiari</a:t>
            </a:r>
          </a:p>
          <a:p>
            <a:pPr algn="just"/>
            <a:endParaRPr lang="it-IT" sz="2400" cap="all" dirty="0">
              <a:ln w="0">
                <a:solidFill>
                  <a:schemeClr val="accent1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advClick="0" advTm="4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428728" y="500042"/>
            <a:ext cx="6143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cap="all" dirty="0" smtClean="0">
                <a:ln w="0">
                  <a:solidFill>
                    <a:schemeClr val="accent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AVVISO PER I TITOLARI </a:t>
            </a:r>
            <a:r>
              <a:rPr lang="it-IT" sz="2800" b="1" cap="all" dirty="0" err="1" smtClean="0">
                <a:ln w="0">
                  <a:solidFill>
                    <a:schemeClr val="accent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DI</a:t>
            </a:r>
            <a:r>
              <a:rPr lang="it-IT" sz="2800" b="1" cap="all" dirty="0" smtClean="0">
                <a:ln w="0">
                  <a:solidFill>
                    <a:schemeClr val="accent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3200" b="1" cap="all" dirty="0" smtClean="0">
                <a:ln w="0">
                  <a:solidFill>
                    <a:schemeClr val="accent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NASPI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0" y="1357298"/>
            <a:ext cx="9144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u="sng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NEL CASO IN CUI SI INTRAPRENDA UN’</a:t>
            </a:r>
            <a:r>
              <a:rPr lang="it-IT" sz="2400" b="1" u="sng" cap="all" dirty="0" err="1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ATTIVITà</a:t>
            </a:r>
            <a:r>
              <a:rPr lang="it-IT" sz="2400" b="1" u="sng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it-IT" sz="2400" b="1" u="sng" cap="all" dirty="0" err="1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DI</a:t>
            </a:r>
            <a:r>
              <a:rPr lang="it-IT" sz="2400" b="1" u="sng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 LAVORO DIPENDENTE O AUTONOMA </a:t>
            </a:r>
          </a:p>
          <a:p>
            <a:pPr algn="ctr"/>
            <a:r>
              <a:rPr lang="it-IT" sz="2400" b="1" u="sng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(</a:t>
            </a:r>
            <a:r>
              <a:rPr lang="it-IT" sz="2400" b="1" u="sng" cap="all" dirty="0" err="1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P.IVA-</a:t>
            </a:r>
            <a:r>
              <a:rPr lang="it-IT" sz="2400" b="1" u="sng" cap="all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 VoUCHER- </a:t>
            </a:r>
            <a:r>
              <a:rPr lang="it-IT" sz="2400" b="1" u="sng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RITENUTA </a:t>
            </a:r>
            <a:r>
              <a:rPr lang="it-IT" sz="2400" b="1" u="sng" cap="all" dirty="0" err="1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D’ACCONTO-</a:t>
            </a:r>
            <a:r>
              <a:rPr lang="it-IT" sz="2400" b="1" u="sng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 CONTRATTO A PROGETTO)</a:t>
            </a:r>
          </a:p>
          <a:p>
            <a:pPr algn="ctr"/>
            <a:r>
              <a:rPr lang="it-IT" sz="2400" b="1" u="sng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DURANTE IL PERIODO </a:t>
            </a:r>
            <a:r>
              <a:rPr lang="it-IT" sz="2400" b="1" u="sng" cap="all" dirty="0" err="1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DI</a:t>
            </a:r>
            <a:r>
              <a:rPr lang="it-IT" sz="2400" b="1" u="sng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 FRUIZIONE DELLA DISOCCUPAZIONE</a:t>
            </a:r>
          </a:p>
          <a:p>
            <a:pPr algn="ctr"/>
            <a:endParaRPr lang="it-IT" sz="2400" b="1" u="sng" cap="all" dirty="0" smtClean="0">
              <a:ln w="0">
                <a:solidFill>
                  <a:schemeClr val="accent1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</a:endParaRPr>
          </a:p>
          <a:p>
            <a:pPr algn="just"/>
            <a:r>
              <a:rPr lang="it-IT" sz="2400" b="1" u="sng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 </a:t>
            </a:r>
          </a:p>
          <a:p>
            <a:pPr algn="ctr"/>
            <a:r>
              <a:rPr lang="it-IT" sz="2800" b="1" cap="all" dirty="0" smtClean="0">
                <a:ln w="0">
                  <a:solidFill>
                    <a:schemeClr val="accent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È OBBLIGATORIO </a:t>
            </a:r>
            <a:r>
              <a:rPr lang="it-IT" sz="2400" b="1" u="sng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DICHIARARE IL REDDITO PRESUNTIVO DA LAVORO </a:t>
            </a:r>
            <a:r>
              <a:rPr lang="it-IT" sz="2800" b="1" cap="all" dirty="0" smtClean="0">
                <a:ln w="0">
                  <a:solidFill>
                    <a:schemeClr val="accent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ENTRO 30 GIORNI DALL’INIZIO DELL’</a:t>
            </a:r>
            <a:r>
              <a:rPr lang="it-IT" sz="2800" b="1" cap="all" dirty="0" err="1" smtClean="0">
                <a:ln w="0">
                  <a:solidFill>
                    <a:schemeClr val="accent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ATTIVITà</a:t>
            </a:r>
            <a:r>
              <a:rPr lang="it-IT" sz="2800" b="1" cap="all" dirty="0" smtClean="0">
                <a:ln w="0">
                  <a:solidFill>
                    <a:schemeClr val="accent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algn="ctr"/>
            <a:r>
              <a:rPr lang="it-IT" sz="2400" b="1" u="sng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E OGNI ANNO ENTRO IL 31 GENNAIO </a:t>
            </a:r>
          </a:p>
          <a:p>
            <a:pPr algn="just"/>
            <a:endParaRPr lang="it-IT" sz="2400" b="1" u="sng" cap="all" dirty="0" smtClean="0">
              <a:ln w="0">
                <a:solidFill>
                  <a:schemeClr val="accent1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</a:endParaRPr>
          </a:p>
          <a:p>
            <a:pPr algn="just"/>
            <a:endParaRPr lang="it-IT" sz="2400" b="1" u="sng" cap="all" dirty="0" smtClean="0">
              <a:ln w="0">
                <a:solidFill>
                  <a:schemeClr val="accent1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it-IT" sz="2400" b="1" u="sng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PENA LA PERDITA DEL DIRITTO ALLA DISOCCUPAZIONE CON LA RESTITUTIZIONE DELLE </a:t>
            </a:r>
            <a:r>
              <a:rPr lang="it-IT" sz="2400" b="1" u="sng" cap="all" dirty="0" err="1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MENSILITà</a:t>
            </a:r>
            <a:r>
              <a:rPr lang="it-IT" sz="2400" b="1" u="sng" cap="all" dirty="0" smtClean="0">
                <a:ln w="0">
                  <a:solidFill>
                    <a:schemeClr val="accent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 Già PERCEPITE</a:t>
            </a:r>
          </a:p>
        </p:txBody>
      </p:sp>
    </p:spTree>
  </p:cSld>
  <p:clrMapOvr>
    <a:masterClrMapping/>
  </p:clrMapOvr>
  <p:transition advClick="0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Personalizzato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968</TotalTime>
  <Words>1043</Words>
  <Application>Microsoft Office PowerPoint</Application>
  <PresentationFormat>Presentazione su schermo (4:3)</PresentationFormat>
  <Paragraphs>250</Paragraphs>
  <Slides>37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37</vt:i4>
      </vt:variant>
    </vt:vector>
  </HeadingPairs>
  <TitlesOfParts>
    <vt:vector size="38" baseType="lpstr">
      <vt:lpstr>Equinozio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Amministratore</dc:creator>
  <cp:lastModifiedBy>Amministratore</cp:lastModifiedBy>
  <cp:revision>133</cp:revision>
  <dcterms:created xsi:type="dcterms:W3CDTF">2015-11-23T08:52:55Z</dcterms:created>
  <dcterms:modified xsi:type="dcterms:W3CDTF">2015-12-03T15:35:39Z</dcterms:modified>
</cp:coreProperties>
</file>