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lvl1pPr>
      <a:defRPr u="sng">
        <a:latin typeface="Arial"/>
        <a:ea typeface="Arial"/>
        <a:cs typeface="Arial"/>
        <a:sym typeface="Arial"/>
      </a:defRPr>
    </a:lvl1pPr>
    <a:lvl2pPr indent="457200">
      <a:defRPr u="sng">
        <a:latin typeface="Arial"/>
        <a:ea typeface="Arial"/>
        <a:cs typeface="Arial"/>
        <a:sym typeface="Arial"/>
      </a:defRPr>
    </a:lvl2pPr>
    <a:lvl3pPr indent="914400">
      <a:defRPr u="sng">
        <a:latin typeface="Arial"/>
        <a:ea typeface="Arial"/>
        <a:cs typeface="Arial"/>
        <a:sym typeface="Arial"/>
      </a:defRPr>
    </a:lvl3pPr>
    <a:lvl4pPr indent="1371600">
      <a:defRPr u="sng">
        <a:latin typeface="Arial"/>
        <a:ea typeface="Arial"/>
        <a:cs typeface="Arial"/>
        <a:sym typeface="Arial"/>
      </a:defRPr>
    </a:lvl4pPr>
    <a:lvl5pPr indent="1828800">
      <a:defRPr u="sng">
        <a:latin typeface="Arial"/>
        <a:ea typeface="Arial"/>
        <a:cs typeface="Arial"/>
        <a:sym typeface="Arial"/>
      </a:defRPr>
    </a:lvl5pPr>
    <a:lvl6pPr indent="2286000">
      <a:defRPr u="sng">
        <a:latin typeface="Arial"/>
        <a:ea typeface="Arial"/>
        <a:cs typeface="Arial"/>
        <a:sym typeface="Arial"/>
      </a:defRPr>
    </a:lvl6pPr>
    <a:lvl7pPr indent="2743200">
      <a:defRPr u="sng">
        <a:latin typeface="Arial"/>
        <a:ea typeface="Arial"/>
        <a:cs typeface="Arial"/>
        <a:sym typeface="Arial"/>
      </a:defRPr>
    </a:lvl7pPr>
    <a:lvl8pPr indent="3200400">
      <a:defRPr u="sng">
        <a:latin typeface="Arial"/>
        <a:ea typeface="Arial"/>
        <a:cs typeface="Arial"/>
        <a:sym typeface="Arial"/>
      </a:defRPr>
    </a:lvl8pPr>
    <a:lvl9pPr indent="3657600">
      <a:defRPr u="sng">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a:spLocks noGrp="1" noRot="1" noChangeAspect="1"/>
          </p:cNvSpPr>
          <p:nvPr>
            <p:ph type="sldImg"/>
          </p:nvPr>
        </p:nvSpPr>
        <p:spPr>
          <a:prstGeom prst="rect">
            <a:avLst/>
          </a:prstGeom>
        </p:spPr>
        <p:txBody>
          <a:bodyPr/>
          <a:lstStyle/>
          <a:p>
            <a:pPr lvl="0"/>
            <a:endParaRPr/>
          </a:p>
        </p:txBody>
      </p:sp>
      <p:sp>
        <p:nvSpPr>
          <p:cNvPr id="79" name="Shape 79"/>
          <p:cNvSpPr>
            <a:spLocks noGrp="1"/>
          </p:cNvSpPr>
          <p:nvPr>
            <p:ph type="body" sz="quarter" idx="1"/>
          </p:nvPr>
        </p:nvSpPr>
        <p:spPr>
          <a:prstGeom prst="rect">
            <a:avLst/>
          </a:prstGeom>
        </p:spPr>
        <p:txBody>
          <a:bodyPr/>
          <a:lstStyle/>
          <a:p>
            <a:pPr lvl="0" algn="just" defTabSz="914400">
              <a:lnSpc>
                <a:spcPct val="100000"/>
              </a:lnSpc>
              <a:spcBef>
                <a:spcPts val="400"/>
              </a:spcBef>
              <a:defRPr sz="1800"/>
            </a:pPr>
            <a:r>
              <a:rPr sz="1200">
                <a:solidFill>
                  <a:srgbClr val="002060"/>
                </a:solidFill>
                <a:latin typeface="Arial"/>
                <a:ea typeface="Arial"/>
                <a:cs typeface="Arial"/>
                <a:sym typeface="Arial"/>
              </a:rPr>
              <a:t>Il percorso perseguito nella costruzione di una coerente strategia di sviluppo unitaria della politica regionale (nazionale e comunitaria) è stato scandito e guidato dagli indirizzi e dagli atti programmatici/legislativi definiti a livello comunitario, nazionale e regionale, ove la matrice prioritaria è rappresentata dalla strategia adottata dall’Unione europea «</a:t>
            </a:r>
            <a:r>
              <a:rPr sz="1200" b="1">
                <a:solidFill>
                  <a:srgbClr val="002060"/>
                </a:solidFill>
                <a:latin typeface="Arial"/>
                <a:ea typeface="Arial"/>
                <a:cs typeface="Arial"/>
                <a:sym typeface="Arial"/>
              </a:rPr>
              <a:t>Europa 2020</a:t>
            </a:r>
            <a:r>
              <a:rPr sz="1200">
                <a:solidFill>
                  <a:srgbClr val="002060"/>
                </a:solidFill>
                <a:latin typeface="Arial"/>
                <a:ea typeface="Arial"/>
                <a:cs typeface="Arial"/>
                <a:sym typeface="Arial"/>
              </a:rPr>
              <a:t>» per una crescita intelligente, sostenibile ed inclusiva, cui fanno riferimento i Regolamenti comunitari per l’utilizzazione dei fondi e il Quadro Strategico comune (QSC), nonché l’Accordo di Partenariato approvato dalla Commissione europea a fine ottobre 2014. </a:t>
            </a:r>
            <a:endParaRPr sz="1200">
              <a:latin typeface="Arial"/>
              <a:ea typeface="Arial"/>
              <a:cs typeface="Arial"/>
              <a:sym typeface="Arial"/>
            </a:endParaRPr>
          </a:p>
          <a:p>
            <a:pPr lvl="0" algn="just" defTabSz="914400">
              <a:lnSpc>
                <a:spcPct val="100000"/>
              </a:lnSpc>
              <a:spcBef>
                <a:spcPts val="400"/>
              </a:spcBef>
              <a:defRPr sz="1800"/>
            </a:pPr>
            <a:endParaRPr sz="1200">
              <a:solidFill>
                <a:srgbClr val="002060"/>
              </a:solidFill>
              <a:latin typeface="Arial"/>
              <a:ea typeface="Arial"/>
              <a:cs typeface="Arial"/>
              <a:sym typeface="Arial"/>
            </a:endParaRPr>
          </a:p>
          <a:p>
            <a:pPr lvl="0" algn="just" defTabSz="914400">
              <a:lnSpc>
                <a:spcPct val="100000"/>
              </a:lnSpc>
              <a:spcBef>
                <a:spcPts val="400"/>
              </a:spcBef>
              <a:defRPr sz="1800"/>
            </a:pPr>
            <a:r>
              <a:rPr sz="1200">
                <a:solidFill>
                  <a:srgbClr val="002060"/>
                </a:solidFill>
                <a:latin typeface="Arial"/>
                <a:ea typeface="Arial"/>
                <a:cs typeface="Arial"/>
                <a:sym typeface="Arial"/>
              </a:rPr>
              <a:t>Nel garantire la piena attuazione di tali Priorità, la Regione ha ritenuto di cruciale importanza adottare i nuovi principi assunti dalla Commissione Europea come cardini per la progettazione e l’attuazione della politica di coesione</a:t>
            </a:r>
            <a:endParaRPr sz="1200">
              <a:latin typeface="Arial"/>
              <a:ea typeface="Arial"/>
              <a:cs typeface="Arial"/>
              <a:sym typeface="Arial"/>
            </a:endParaRPr>
          </a:p>
          <a:p>
            <a:pPr lvl="0" algn="just" defTabSz="914400">
              <a:lnSpc>
                <a:spcPct val="100000"/>
              </a:lnSpc>
              <a:spcBef>
                <a:spcPts val="400"/>
              </a:spcBef>
              <a:defRPr sz="1800"/>
            </a:pPr>
            <a:endParaRPr sz="1200">
              <a:solidFill>
                <a:srgbClr val="002060"/>
              </a:solidFill>
              <a:latin typeface="Arial"/>
              <a:ea typeface="Arial"/>
              <a:cs typeface="Arial"/>
              <a:sym typeface="Arial"/>
            </a:endParaRPr>
          </a:p>
          <a:p>
            <a:pPr lvl="0" defTabSz="914400">
              <a:lnSpc>
                <a:spcPct val="100000"/>
              </a:lnSpc>
              <a:spcBef>
                <a:spcPts val="400"/>
              </a:spcBef>
              <a:defRPr sz="1800"/>
            </a:pPr>
            <a:r>
              <a:rPr sz="1200">
                <a:solidFill>
                  <a:srgbClr val="002060"/>
                </a:solidFill>
                <a:latin typeface="Arial"/>
                <a:ea typeface="Arial"/>
                <a:cs typeface="Arial"/>
                <a:sym typeface="Arial"/>
              </a:rPr>
              <a:t>Inoltre, la Regione Abruzzo, è attualmente impegnata in una ulteriore definizione del Piano di Rafforzamento amministrativo (PRA) quale strumento, richiesto dalla Commissione Europea nell’ambito dell’obiettivo tematico 11”rafforzare la capacità istituzionale delle autorità pubbliche e delle parti interessate e un’amministrazione pubblica efficiente” nei confronti di tutte le amministrazioni centrali e regionali titolari di programmi co-finanziati dai Fondi SIE, per rispondere alle nuove sfide della programmazione dei Fondi SIE 2014-2020 attraverso il rafforzamento e </a:t>
            </a:r>
            <a:r>
              <a:rPr sz="1200">
                <a:latin typeface="Arial"/>
                <a:ea typeface="Arial"/>
                <a:cs typeface="Arial"/>
                <a:sym typeface="Arial"/>
              </a:rPr>
              <a:t>miglioramento della gestione delle proprie politiche e per avviare in modo coordinato una riforma della gestione dei fondi comunitari e del funzionamento delle amministrazioni ad essi collegate. </a:t>
            </a:r>
          </a:p>
          <a:p>
            <a:pPr lvl="0" defTabSz="914400">
              <a:lnSpc>
                <a:spcPct val="100000"/>
              </a:lnSpc>
              <a:spcBef>
                <a:spcPts val="400"/>
              </a:spcBef>
              <a:defRPr sz="1800"/>
            </a:pPr>
            <a:r>
              <a:rPr sz="1200">
                <a:latin typeface="Arial"/>
                <a:ea typeface="Arial"/>
                <a:cs typeface="Arial"/>
                <a:sym typeface="Arial"/>
              </a:rPr>
              <a:t>Il PRA intende contribuire a:</a:t>
            </a:r>
            <a:br>
              <a:rPr sz="1200">
                <a:latin typeface="Arial"/>
                <a:ea typeface="Arial"/>
                <a:cs typeface="Arial"/>
                <a:sym typeface="Arial"/>
              </a:rPr>
            </a:br>
            <a:r>
              <a:rPr sz="1200">
                <a:latin typeface="Arial"/>
                <a:ea typeface="Arial"/>
                <a:cs typeface="Arial"/>
                <a:sym typeface="Arial"/>
              </a:rPr>
              <a:t>• mettere a regime una più efficiente organizzazione della macchina amministrativa; • permettere di accumulare stabilmente capacità ed esperienza gestionale all’interno </a:t>
            </a:r>
          </a:p>
          <a:p>
            <a:pPr lvl="0" defTabSz="914400">
              <a:lnSpc>
                <a:spcPct val="100000"/>
              </a:lnSpc>
              <a:spcBef>
                <a:spcPts val="400"/>
              </a:spcBef>
              <a:defRPr sz="1800"/>
            </a:pPr>
            <a:r>
              <a:rPr sz="1200">
                <a:latin typeface="Arial"/>
                <a:ea typeface="Arial"/>
                <a:cs typeface="Arial"/>
                <a:sym typeface="Arial"/>
              </a:rPr>
              <a:t>delle amministrazioni ed evitarne la delega all’esterno o ad enti in house.</a:t>
            </a:r>
            <a:br>
              <a:rPr sz="1200">
                <a:latin typeface="Arial"/>
                <a:ea typeface="Arial"/>
                <a:cs typeface="Arial"/>
                <a:sym typeface="Arial"/>
              </a:rPr>
            </a:br>
            <a:r>
              <a:rPr sz="1200">
                <a:latin typeface="Arial"/>
                <a:ea typeface="Arial"/>
                <a:cs typeface="Arial"/>
                <a:sym typeface="Arial"/>
              </a:rPr>
              <a:t>• ridurre significativamente tempi e procedure per renderle compatibili con le regole </a:t>
            </a:r>
          </a:p>
          <a:p>
            <a:pPr lvl="0" defTabSz="914400">
              <a:lnSpc>
                <a:spcPct val="100000"/>
              </a:lnSpc>
              <a:spcBef>
                <a:spcPts val="400"/>
              </a:spcBef>
              <a:defRPr sz="1800"/>
            </a:pPr>
            <a:r>
              <a:rPr sz="1200">
                <a:latin typeface="Arial"/>
                <a:ea typeface="Arial"/>
                <a:cs typeface="Arial"/>
                <a:sym typeface="Arial"/>
              </a:rPr>
              <a:t>comunitarie e con l’efficacia richiesta dalle politiche di sviluppo;</a:t>
            </a:r>
            <a:br>
              <a:rPr sz="1200">
                <a:latin typeface="Arial"/>
                <a:ea typeface="Arial"/>
                <a:cs typeface="Arial"/>
                <a:sym typeface="Arial"/>
              </a:rPr>
            </a:br>
            <a:r>
              <a:rPr sz="1200">
                <a:latin typeface="Arial"/>
                <a:ea typeface="Arial"/>
                <a:cs typeface="Arial"/>
                <a:sym typeface="Arial"/>
              </a:rPr>
              <a:t>• semplificare e rendere trasparenti le procedure di assegnazione, gestione e controllo degli interventi, riducendo in tal modo anche la possibilità di corruzione o </a:t>
            </a:r>
          </a:p>
          <a:p>
            <a:pPr lvl="0" defTabSz="914400">
              <a:lnSpc>
                <a:spcPct val="100000"/>
              </a:lnSpc>
              <a:spcBef>
                <a:spcPts val="400"/>
              </a:spcBef>
              <a:defRPr sz="1800"/>
            </a:pPr>
            <a:r>
              <a:rPr sz="1200">
                <a:latin typeface="Arial"/>
                <a:ea typeface="Arial"/>
                <a:cs typeface="Arial"/>
                <a:sym typeface="Arial"/>
              </a:rPr>
              <a:t>sue inefficace dei fondi che derivano dall’attuale opacità. </a:t>
            </a:r>
          </a:p>
          <a:p>
            <a:pPr lvl="0" algn="just" defTabSz="914400">
              <a:lnSpc>
                <a:spcPct val="100000"/>
              </a:lnSpc>
              <a:spcBef>
                <a:spcPts val="400"/>
              </a:spcBef>
              <a:defRPr sz="1800"/>
            </a:pPr>
            <a:endParaRPr sz="1200">
              <a:solidFill>
                <a:srgbClr val="002060"/>
              </a:solidFill>
              <a:latin typeface="Arial"/>
              <a:ea typeface="Arial"/>
              <a:cs typeface="Arial"/>
              <a:sym typeface="Arial"/>
            </a:endParaRPr>
          </a:p>
          <a:p>
            <a:pPr lvl="0" algn="just" defTabSz="914400">
              <a:lnSpc>
                <a:spcPct val="100000"/>
              </a:lnSpc>
              <a:spcBef>
                <a:spcPts val="400"/>
              </a:spcBef>
              <a:defRPr sz="1800"/>
            </a:pPr>
            <a:endParaRPr sz="1200">
              <a:solidFill>
                <a:srgbClr val="002060"/>
              </a:solidFill>
              <a:latin typeface="Arial"/>
              <a:ea typeface="Arial"/>
              <a:cs typeface="Arial"/>
              <a:sym typeface="Arial"/>
            </a:endParaRPr>
          </a:p>
          <a:p>
            <a:pPr marL="285750" lvl="0" indent="-285750" algn="just" defTabSz="914400">
              <a:lnSpc>
                <a:spcPct val="100000"/>
              </a:lnSpc>
              <a:spcBef>
                <a:spcPts val="400"/>
              </a:spcBef>
              <a:buClr>
                <a:srgbClr val="002060"/>
              </a:buClr>
              <a:buSzPct val="100000"/>
              <a:buFont typeface="Arial"/>
              <a:buChar char="•"/>
              <a:defRPr sz="1800"/>
            </a:pPr>
            <a:endParaRPr sz="1200">
              <a:solidFill>
                <a:srgbClr val="002060"/>
              </a:solidFill>
              <a:latin typeface="Georgia"/>
              <a:ea typeface="Georgia"/>
              <a:cs typeface="Georgia"/>
              <a:sym typeface="Georgia"/>
            </a:endParaRPr>
          </a:p>
          <a:p>
            <a:pPr marL="285750" lvl="0" indent="-285750" algn="just" defTabSz="914400">
              <a:lnSpc>
                <a:spcPct val="100000"/>
              </a:lnSpc>
              <a:spcBef>
                <a:spcPts val="400"/>
              </a:spcBef>
              <a:buClr>
                <a:srgbClr val="002060"/>
              </a:buClr>
              <a:buSzPct val="100000"/>
              <a:buFont typeface="Arial"/>
              <a:buChar char="•"/>
              <a:defRPr sz="1800"/>
            </a:pPr>
            <a:r>
              <a:rPr sz="1200">
                <a:solidFill>
                  <a:srgbClr val="002060"/>
                </a:solidFill>
                <a:latin typeface="Arial"/>
                <a:ea typeface="Arial"/>
                <a:cs typeface="Arial"/>
                <a:sym typeface="Arial"/>
              </a:rPr>
              <a:t>Modello di </a:t>
            </a:r>
            <a:r>
              <a:rPr sz="1200" b="1" i="1">
                <a:solidFill>
                  <a:srgbClr val="002060"/>
                </a:solidFill>
                <a:latin typeface="Arial"/>
                <a:ea typeface="Arial"/>
                <a:cs typeface="Arial"/>
                <a:sym typeface="Arial"/>
              </a:rPr>
              <a:t>governance</a:t>
            </a:r>
            <a:r>
              <a:rPr sz="1200">
                <a:solidFill>
                  <a:srgbClr val="002060"/>
                </a:solidFill>
                <a:latin typeface="Arial"/>
                <a:ea typeface="Arial"/>
                <a:cs typeface="Arial"/>
                <a:sym typeface="Arial"/>
              </a:rPr>
              <a:t> partecipato e condiviso. La RA riconosce nel Partenariato uno strumento fondamentale per la realizzazione della strategia Europa 2020. In questa ottica, la Regione Abruzzo ha già adottato con DGR n. 443/13, un nuovo Protocollo di Intesa con il partenariato socio-economico regionale per le attività della nuova Politica di Coesione.</a:t>
            </a:r>
            <a:endParaRPr sz="1200">
              <a:latin typeface="Arial"/>
              <a:ea typeface="Arial"/>
              <a:cs typeface="Arial"/>
              <a:sym typeface="Arial"/>
            </a:endParaRPr>
          </a:p>
          <a:p>
            <a:pPr marL="285750" lvl="0" indent="-285750" algn="just" defTabSz="914400">
              <a:lnSpc>
                <a:spcPct val="100000"/>
              </a:lnSpc>
              <a:spcBef>
                <a:spcPts val="400"/>
              </a:spcBef>
              <a:buClr>
                <a:srgbClr val="002060"/>
              </a:buClr>
              <a:buSzPct val="100000"/>
              <a:buFont typeface="Arial"/>
              <a:buChar char="•"/>
              <a:defRPr sz="1800"/>
            </a:pPr>
            <a:endParaRPr sz="1200">
              <a:solidFill>
                <a:srgbClr val="002060"/>
              </a:solidFill>
              <a:latin typeface="Arial"/>
              <a:ea typeface="Arial"/>
              <a:cs typeface="Arial"/>
              <a:sym typeface="Arial"/>
            </a:endParaRPr>
          </a:p>
          <a:p>
            <a:pPr marL="285750" lvl="0" indent="-285750" algn="just" defTabSz="914400">
              <a:lnSpc>
                <a:spcPct val="100000"/>
              </a:lnSpc>
              <a:spcBef>
                <a:spcPts val="400"/>
              </a:spcBef>
              <a:buClr>
                <a:srgbClr val="002060"/>
              </a:buClr>
              <a:buSzPct val="100000"/>
              <a:buFont typeface="Arial"/>
              <a:buChar char="•"/>
              <a:defRPr sz="1800"/>
            </a:pPr>
            <a:r>
              <a:rPr sz="1200" b="1">
                <a:solidFill>
                  <a:srgbClr val="002060"/>
                </a:solidFill>
                <a:latin typeface="Arial"/>
                <a:ea typeface="Arial"/>
                <a:cs typeface="Arial"/>
                <a:sym typeface="Arial"/>
              </a:rPr>
              <a:t>Approccio unitario alla programmazione</a:t>
            </a:r>
            <a:r>
              <a:rPr sz="1200">
                <a:solidFill>
                  <a:srgbClr val="002060"/>
                </a:solidFill>
                <a:latin typeface="Arial"/>
                <a:ea typeface="Arial"/>
                <a:cs typeface="Arial"/>
                <a:sym typeface="Arial"/>
              </a:rPr>
              <a:t>, mediante l’istituzione di una </a:t>
            </a:r>
            <a:r>
              <a:rPr sz="1200" b="1">
                <a:solidFill>
                  <a:srgbClr val="002060"/>
                </a:solidFill>
                <a:latin typeface="Arial"/>
                <a:ea typeface="Arial"/>
                <a:cs typeface="Arial"/>
                <a:sym typeface="Arial"/>
              </a:rPr>
              <a:t>Autorità di Gestione unica FESR e FSE, che s</a:t>
            </a:r>
            <a:r>
              <a:rPr sz="1200">
                <a:solidFill>
                  <a:srgbClr val="002060"/>
                </a:solidFill>
                <a:latin typeface="Arial"/>
                <a:ea typeface="Arial"/>
                <a:cs typeface="Arial"/>
                <a:sym typeface="Arial"/>
              </a:rPr>
              <a:t>e con coordinamento tra fondi comunitari e gli altri strumenti finanziari comunitari, nazionali e regionali</a:t>
            </a:r>
            <a:endParaRPr sz="1200">
              <a:latin typeface="Arial"/>
              <a:ea typeface="Arial"/>
              <a:cs typeface="Arial"/>
              <a:sym typeface="Arial"/>
            </a:endParaRPr>
          </a:p>
          <a:p>
            <a:pPr marL="285750" lvl="0" indent="-285750" algn="just" defTabSz="914400">
              <a:lnSpc>
                <a:spcPct val="100000"/>
              </a:lnSpc>
              <a:spcBef>
                <a:spcPts val="400"/>
              </a:spcBef>
              <a:buClr>
                <a:srgbClr val="002060"/>
              </a:buClr>
              <a:buSzPct val="100000"/>
              <a:buFont typeface="Arial"/>
              <a:buChar char="•"/>
              <a:defRPr sz="1800"/>
            </a:pPr>
            <a:endParaRPr sz="1200">
              <a:solidFill>
                <a:srgbClr val="002060"/>
              </a:solidFill>
              <a:latin typeface="Arial"/>
              <a:ea typeface="Arial"/>
              <a:cs typeface="Arial"/>
              <a:sym typeface="Arial"/>
            </a:endParaRPr>
          </a:p>
          <a:p>
            <a:pPr marL="285750" lvl="0" indent="-285750" algn="just" defTabSz="914400">
              <a:lnSpc>
                <a:spcPct val="100000"/>
              </a:lnSpc>
              <a:spcBef>
                <a:spcPts val="400"/>
              </a:spcBef>
              <a:buClr>
                <a:srgbClr val="002060"/>
              </a:buClr>
              <a:buSzPct val="100000"/>
              <a:buFont typeface="Arial"/>
              <a:buChar char="•"/>
              <a:defRPr sz="1800"/>
            </a:pPr>
            <a:r>
              <a:rPr sz="1200" b="1">
                <a:solidFill>
                  <a:srgbClr val="002060"/>
                </a:solidFill>
                <a:latin typeface="Arial"/>
                <a:ea typeface="Arial"/>
                <a:cs typeface="Arial"/>
                <a:sym typeface="Arial"/>
              </a:rPr>
              <a:t>Approccio </a:t>
            </a:r>
            <a:r>
              <a:rPr sz="1200" b="1" i="1">
                <a:solidFill>
                  <a:srgbClr val="002060"/>
                </a:solidFill>
                <a:latin typeface="Arial"/>
                <a:ea typeface="Arial"/>
                <a:cs typeface="Arial"/>
                <a:sym typeface="Arial"/>
              </a:rPr>
              <a:t>place based </a:t>
            </a:r>
            <a:r>
              <a:rPr sz="1200">
                <a:solidFill>
                  <a:srgbClr val="002060"/>
                </a:solidFill>
                <a:latin typeface="Arial"/>
                <a:ea typeface="Arial"/>
                <a:cs typeface="Arial"/>
                <a:sym typeface="Arial"/>
              </a:rPr>
              <a:t>orientato allo sviluppo territoriale (aree urbane, aree interne)</a:t>
            </a:r>
            <a:r>
              <a:rPr sz="1200">
                <a:latin typeface="Arial"/>
                <a:ea typeface="Arial"/>
                <a:cs typeface="Arial"/>
                <a:sym typeface="Arial"/>
              </a:rPr>
              <a:t> </a:t>
            </a:r>
            <a:r>
              <a:rPr sz="1200">
                <a:solidFill>
                  <a:srgbClr val="002060"/>
                </a:solidFill>
                <a:latin typeface="Arial"/>
                <a:ea typeface="Arial"/>
                <a:cs typeface="Arial"/>
                <a:sym typeface="Arial"/>
              </a:rPr>
              <a:t>attraverso il sostegno alle politiche urbane, alla programmazione integrata e allo sviluppo locale di tipo partecipativo affinché le specificità e le istanze territoriali possano essere adeguatamente valorizzate, scegliendo di dare ampio spazio agli strumenti e/o alle modalità attuative fondate sull’approccio territoriale. </a:t>
            </a:r>
            <a:endParaRPr sz="1200">
              <a:latin typeface="Arial"/>
              <a:ea typeface="Arial"/>
              <a:cs typeface="Arial"/>
              <a:sym typeface="Arial"/>
            </a:endParaRPr>
          </a:p>
          <a:p>
            <a:pPr lvl="0" algn="just" defTabSz="914400">
              <a:lnSpc>
                <a:spcPct val="100000"/>
              </a:lnSpc>
              <a:spcBef>
                <a:spcPts val="400"/>
              </a:spcBef>
              <a:defRPr sz="1800"/>
            </a:pPr>
            <a:endParaRPr sz="1200">
              <a:solidFill>
                <a:srgbClr val="002060"/>
              </a:solidFill>
              <a:latin typeface="Arial"/>
              <a:ea typeface="Arial"/>
              <a:cs typeface="Arial"/>
              <a:sym typeface="Arial"/>
            </a:endParaRPr>
          </a:p>
          <a:p>
            <a:pPr marL="285750" lvl="0" indent="-285750" algn="just" defTabSz="914400">
              <a:lnSpc>
                <a:spcPct val="100000"/>
              </a:lnSpc>
              <a:spcBef>
                <a:spcPts val="400"/>
              </a:spcBef>
              <a:buClr>
                <a:srgbClr val="002060"/>
              </a:buClr>
              <a:buSzPct val="100000"/>
              <a:buFont typeface="Arial"/>
              <a:buChar char="•"/>
              <a:defRPr sz="1800"/>
            </a:pPr>
            <a:r>
              <a:rPr sz="1200">
                <a:solidFill>
                  <a:srgbClr val="002060"/>
                </a:solidFill>
                <a:latin typeface="Arial"/>
                <a:ea typeface="Arial"/>
                <a:cs typeface="Arial"/>
                <a:sym typeface="Arial"/>
              </a:rPr>
              <a:t>Un maggiore orientamento delle politiche ai </a:t>
            </a:r>
            <a:r>
              <a:rPr sz="1200" b="1">
                <a:solidFill>
                  <a:srgbClr val="002060"/>
                </a:solidFill>
                <a:latin typeface="Arial"/>
                <a:ea typeface="Arial"/>
                <a:cs typeface="Arial"/>
                <a:sym typeface="Arial"/>
              </a:rPr>
              <a:t>risultati </a:t>
            </a:r>
            <a:r>
              <a:rPr sz="1200">
                <a:solidFill>
                  <a:srgbClr val="002060"/>
                </a:solidFill>
                <a:latin typeface="Arial"/>
                <a:ea typeface="Arial"/>
                <a:cs typeface="Arial"/>
                <a:sym typeface="Arial"/>
              </a:rPr>
              <a:t>e il ricorso alle </a:t>
            </a:r>
            <a:r>
              <a:rPr sz="1200" b="1">
                <a:solidFill>
                  <a:srgbClr val="002060"/>
                </a:solidFill>
                <a:latin typeface="Arial"/>
                <a:ea typeface="Arial"/>
                <a:cs typeface="Arial"/>
                <a:sym typeface="Arial"/>
              </a:rPr>
              <a:t>condizionalità ex ante</a:t>
            </a:r>
            <a:r>
              <a:rPr sz="1200">
                <a:solidFill>
                  <a:srgbClr val="002060"/>
                </a:solidFill>
                <a:latin typeface="Arial"/>
                <a:ea typeface="Arial"/>
                <a:cs typeface="Arial"/>
                <a:sym typeface="Arial"/>
              </a:rPr>
              <a:t>, prerequisito di attuazione da soddisfare per avviare mirate politiche di crescita e sviluppo; </a:t>
            </a:r>
            <a:endParaRPr sz="1200">
              <a:latin typeface="Arial"/>
              <a:ea typeface="Arial"/>
              <a:cs typeface="Arial"/>
              <a:sym typeface="Arial"/>
            </a:endParaRPr>
          </a:p>
          <a:p>
            <a:pPr lvl="0" algn="just" defTabSz="914400">
              <a:lnSpc>
                <a:spcPct val="100000"/>
              </a:lnSpc>
              <a:spcBef>
                <a:spcPts val="400"/>
              </a:spcBef>
              <a:defRPr sz="1800"/>
            </a:pPr>
            <a:endParaRPr sz="1200">
              <a:solidFill>
                <a:srgbClr val="002060"/>
              </a:solidFill>
              <a:latin typeface="Arial"/>
              <a:ea typeface="Arial"/>
              <a:cs typeface="Arial"/>
              <a:sym typeface="Arial"/>
            </a:endParaRPr>
          </a:p>
          <a:p>
            <a:pPr marL="285750" lvl="0" indent="-285750" defTabSz="914400">
              <a:lnSpc>
                <a:spcPct val="100000"/>
              </a:lnSpc>
              <a:spcBef>
                <a:spcPts val="400"/>
              </a:spcBef>
              <a:buClr>
                <a:srgbClr val="002060"/>
              </a:buClr>
              <a:buSzPct val="100000"/>
              <a:buFont typeface="Arial"/>
              <a:buChar char="•"/>
              <a:defRPr sz="1800"/>
            </a:pPr>
            <a:r>
              <a:rPr sz="1200">
                <a:solidFill>
                  <a:srgbClr val="002060"/>
                </a:solidFill>
                <a:latin typeface="Arial"/>
                <a:ea typeface="Arial"/>
                <a:cs typeface="Arial"/>
                <a:sym typeface="Arial"/>
              </a:rPr>
              <a:t>Adozione di misure finalizzate alla</a:t>
            </a:r>
            <a:r>
              <a:rPr sz="1200" b="1">
                <a:solidFill>
                  <a:srgbClr val="002060"/>
                </a:solidFill>
                <a:latin typeface="Arial"/>
                <a:ea typeface="Arial"/>
                <a:cs typeface="Arial"/>
                <a:sym typeface="Arial"/>
              </a:rPr>
              <a:t> semplificazione delle procedure e  alla riduzione degli oneri amministrativi da parte dei beneficiari.</a:t>
            </a:r>
            <a:endParaRPr sz="1200">
              <a:latin typeface="Arial"/>
              <a:ea typeface="Arial"/>
              <a:cs typeface="Arial"/>
              <a:sym typeface="Arial"/>
            </a:endParaRPr>
          </a:p>
          <a:p>
            <a:pPr marL="285750" lvl="0" indent="-285750" defTabSz="914400">
              <a:lnSpc>
                <a:spcPct val="100000"/>
              </a:lnSpc>
              <a:spcBef>
                <a:spcPts val="400"/>
              </a:spcBef>
              <a:buClr>
                <a:srgbClr val="002060"/>
              </a:buClr>
              <a:buSzPct val="100000"/>
              <a:buFont typeface="Arial"/>
              <a:buChar char="•"/>
              <a:defRPr sz="1800"/>
            </a:pPr>
            <a:endParaRPr sz="1200" b="1">
              <a:solidFill>
                <a:srgbClr val="002060"/>
              </a:solidFill>
              <a:latin typeface="Arial"/>
              <a:ea typeface="Arial"/>
              <a:cs typeface="Arial"/>
              <a:sym typeface="Arial"/>
            </a:endParaRPr>
          </a:p>
          <a:p>
            <a:pPr marL="285750" lvl="0" indent="-285750" defTabSz="914400">
              <a:lnSpc>
                <a:spcPct val="100000"/>
              </a:lnSpc>
              <a:spcBef>
                <a:spcPts val="400"/>
              </a:spcBef>
              <a:buClr>
                <a:srgbClr val="002060"/>
              </a:buClr>
              <a:buSzPct val="100000"/>
              <a:buFont typeface="Arial"/>
              <a:buChar char="•"/>
              <a:defRPr sz="1800"/>
            </a:pPr>
            <a:r>
              <a:rPr sz="1200" b="1">
                <a:solidFill>
                  <a:srgbClr val="002060"/>
                </a:solidFill>
                <a:latin typeface="Arial"/>
                <a:ea typeface="Arial"/>
                <a:cs typeface="Arial"/>
                <a:sym typeface="Arial"/>
              </a:rPr>
              <a:t>Concentrazione tematica delle risorse</a:t>
            </a:r>
            <a:endParaRPr sz="1200">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noRot="1" noChangeAspect="1"/>
          </p:cNvSpPr>
          <p:nvPr>
            <p:ph type="sldImg"/>
          </p:nvPr>
        </p:nvSpPr>
        <p:spPr>
          <a:prstGeom prst="rect">
            <a:avLst/>
          </a:prstGeom>
        </p:spPr>
        <p:txBody>
          <a:bodyPr/>
          <a:lstStyle/>
          <a:p>
            <a:pPr lvl="0"/>
            <a:endParaRPr/>
          </a:p>
        </p:txBody>
      </p:sp>
      <p:sp>
        <p:nvSpPr>
          <p:cNvPr id="87" name="Shape 87"/>
          <p:cNvSpPr>
            <a:spLocks noGrp="1"/>
          </p:cNvSpPr>
          <p:nvPr>
            <p:ph type="body" sz="quarter" idx="1"/>
          </p:nvPr>
        </p:nvSpPr>
        <p:spPr>
          <a:prstGeom prst="rect">
            <a:avLst/>
          </a:prstGeom>
        </p:spPr>
        <p:txBody>
          <a:bodyPr/>
          <a:lstStyle/>
          <a:p>
            <a:pPr lvl="0" algn="just" defTabSz="914400">
              <a:lnSpc>
                <a:spcPct val="100000"/>
              </a:lnSpc>
              <a:spcBef>
                <a:spcPts val="400"/>
              </a:spcBef>
              <a:defRPr sz="1800"/>
            </a:pPr>
            <a:r>
              <a:rPr sz="1200">
                <a:solidFill>
                  <a:srgbClr val="002060"/>
                </a:solidFill>
                <a:latin typeface="Arial"/>
                <a:ea typeface="Arial"/>
                <a:cs typeface="Arial"/>
                <a:sym typeface="Arial"/>
              </a:rPr>
              <a:t>La Regione Abruzzo, inserita nella categorie delle Regioni in transizione, unitamente alla Sardegna e al Molise, è stata fortemente penalizzata rispetto al periodo di programmazione precedente. L’ammontare finanziario dei POR FESR e FSE, si riduce. In particolare:</a:t>
            </a:r>
            <a:endParaRPr sz="1200">
              <a:latin typeface="Arial"/>
              <a:ea typeface="Arial"/>
              <a:cs typeface="Arial"/>
              <a:sym typeface="Arial"/>
            </a:endParaRPr>
          </a:p>
          <a:p>
            <a:pPr marL="342900" lvl="0" indent="-342900" defTabSz="914400">
              <a:lnSpc>
                <a:spcPct val="100000"/>
              </a:lnSpc>
              <a:spcBef>
                <a:spcPts val="2400"/>
              </a:spcBef>
              <a:buClr>
                <a:srgbClr val="002060"/>
              </a:buClr>
              <a:buSzPct val="100000"/>
              <a:buFont typeface="Arial"/>
              <a:buChar char="•"/>
              <a:defRPr sz="1800"/>
            </a:pPr>
            <a:r>
              <a:rPr sz="1200">
                <a:solidFill>
                  <a:srgbClr val="002060"/>
                </a:solidFill>
                <a:latin typeface="Arial"/>
                <a:ea typeface="Arial"/>
                <a:cs typeface="Arial"/>
                <a:sym typeface="Arial"/>
              </a:rPr>
              <a:t>il </a:t>
            </a:r>
            <a:r>
              <a:rPr sz="1200" b="1">
                <a:solidFill>
                  <a:srgbClr val="002060"/>
                </a:solidFill>
                <a:latin typeface="Arial"/>
                <a:ea typeface="Arial"/>
                <a:cs typeface="Arial"/>
                <a:sym typeface="Arial"/>
              </a:rPr>
              <a:t>POR FESR  </a:t>
            </a:r>
            <a:r>
              <a:rPr sz="1200">
                <a:solidFill>
                  <a:srgbClr val="002060"/>
                </a:solidFill>
                <a:latin typeface="Arial"/>
                <a:ea typeface="Arial"/>
                <a:cs typeface="Arial"/>
                <a:sym typeface="Arial"/>
              </a:rPr>
              <a:t>da</a:t>
            </a:r>
            <a:r>
              <a:rPr sz="1200" b="1">
                <a:solidFill>
                  <a:srgbClr val="002060"/>
                </a:solidFill>
                <a:latin typeface="Arial"/>
                <a:ea typeface="Arial"/>
                <a:cs typeface="Arial"/>
                <a:sym typeface="Arial"/>
              </a:rPr>
              <a:t> 345,37 Meuro </a:t>
            </a:r>
            <a:r>
              <a:rPr sz="1200">
                <a:solidFill>
                  <a:srgbClr val="002060"/>
                </a:solidFill>
                <a:latin typeface="Arial"/>
                <a:ea typeface="Arial"/>
                <a:cs typeface="Arial"/>
                <a:sym typeface="Arial"/>
              </a:rPr>
              <a:t>del periodo 07/13 </a:t>
            </a:r>
            <a:r>
              <a:rPr sz="1200" b="1">
                <a:solidFill>
                  <a:srgbClr val="002060"/>
                </a:solidFill>
                <a:latin typeface="Arial"/>
                <a:ea typeface="Arial"/>
                <a:cs typeface="Arial"/>
                <a:sym typeface="Arial"/>
              </a:rPr>
              <a:t>a 231,50 Meuro </a:t>
            </a:r>
            <a:r>
              <a:rPr sz="1200">
                <a:solidFill>
                  <a:srgbClr val="002060"/>
                </a:solidFill>
                <a:latin typeface="Arial"/>
                <a:ea typeface="Arial"/>
                <a:cs typeface="Arial"/>
                <a:sym typeface="Arial"/>
              </a:rPr>
              <a:t>per il periodo 14/20</a:t>
            </a:r>
            <a:endParaRPr sz="1200">
              <a:latin typeface="Arial"/>
              <a:ea typeface="Arial"/>
              <a:cs typeface="Arial"/>
              <a:sym typeface="Arial"/>
            </a:endParaRPr>
          </a:p>
          <a:p>
            <a:pPr marL="342900" lvl="0" indent="-342900" defTabSz="914400">
              <a:lnSpc>
                <a:spcPct val="100000"/>
              </a:lnSpc>
              <a:spcBef>
                <a:spcPts val="2400"/>
              </a:spcBef>
              <a:buClr>
                <a:srgbClr val="002060"/>
              </a:buClr>
              <a:buSzPct val="100000"/>
              <a:buFont typeface="Arial"/>
              <a:buChar char="•"/>
              <a:defRPr sz="1800"/>
            </a:pPr>
            <a:r>
              <a:rPr sz="1200">
                <a:solidFill>
                  <a:srgbClr val="002060"/>
                </a:solidFill>
                <a:latin typeface="Arial"/>
                <a:ea typeface="Arial"/>
                <a:cs typeface="Arial"/>
                <a:sym typeface="Arial"/>
              </a:rPr>
              <a:t>il </a:t>
            </a:r>
            <a:r>
              <a:rPr sz="1200" b="1">
                <a:solidFill>
                  <a:srgbClr val="002060"/>
                </a:solidFill>
                <a:latin typeface="Arial"/>
                <a:ea typeface="Arial"/>
                <a:cs typeface="Arial"/>
                <a:sym typeface="Arial"/>
              </a:rPr>
              <a:t>POR FSE </a:t>
            </a:r>
            <a:r>
              <a:rPr sz="1200">
                <a:solidFill>
                  <a:srgbClr val="002060"/>
                </a:solidFill>
                <a:latin typeface="Arial"/>
                <a:ea typeface="Arial"/>
                <a:cs typeface="Arial"/>
                <a:sym typeface="Arial"/>
              </a:rPr>
              <a:t>da </a:t>
            </a:r>
            <a:r>
              <a:rPr sz="1200" b="1">
                <a:solidFill>
                  <a:srgbClr val="002060"/>
                </a:solidFill>
                <a:latin typeface="Arial"/>
                <a:ea typeface="Arial"/>
                <a:cs typeface="Arial"/>
                <a:sym typeface="Arial"/>
              </a:rPr>
              <a:t>316,56</a:t>
            </a:r>
            <a:r>
              <a:rPr sz="1200">
                <a:solidFill>
                  <a:srgbClr val="002060"/>
                </a:solidFill>
                <a:latin typeface="Arial"/>
                <a:ea typeface="Arial"/>
                <a:cs typeface="Arial"/>
                <a:sym typeface="Arial"/>
              </a:rPr>
              <a:t> del periodo 07/13 a </a:t>
            </a:r>
            <a:r>
              <a:rPr sz="1200" b="1">
                <a:solidFill>
                  <a:srgbClr val="002060"/>
                </a:solidFill>
                <a:latin typeface="Arial"/>
                <a:ea typeface="Arial"/>
                <a:cs typeface="Arial"/>
                <a:sym typeface="Arial"/>
              </a:rPr>
              <a:t>142,50</a:t>
            </a:r>
            <a:r>
              <a:rPr sz="1200">
                <a:solidFill>
                  <a:srgbClr val="002060"/>
                </a:solidFill>
                <a:latin typeface="Arial"/>
                <a:ea typeface="Arial"/>
                <a:cs typeface="Arial"/>
                <a:sym typeface="Arial"/>
              </a:rPr>
              <a:t> </a:t>
            </a:r>
            <a:r>
              <a:rPr sz="1200" b="1">
                <a:solidFill>
                  <a:srgbClr val="002060"/>
                </a:solidFill>
                <a:latin typeface="Arial"/>
                <a:ea typeface="Arial"/>
                <a:cs typeface="Arial"/>
                <a:sym typeface="Arial"/>
              </a:rPr>
              <a:t>Meuro</a:t>
            </a:r>
            <a:r>
              <a:rPr sz="1200">
                <a:solidFill>
                  <a:srgbClr val="002060"/>
                </a:solidFill>
                <a:latin typeface="Arial"/>
                <a:ea typeface="Arial"/>
                <a:cs typeface="Arial"/>
                <a:sym typeface="Arial"/>
              </a:rPr>
              <a:t> per il periodo 14/20</a:t>
            </a:r>
            <a:endParaRPr sz="1200">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noRot="1" noChangeAspect="1"/>
          </p:cNvSpPr>
          <p:nvPr>
            <p:ph type="sldImg"/>
          </p:nvPr>
        </p:nvSpPr>
        <p:spPr>
          <a:prstGeom prst="rect">
            <a:avLst/>
          </a:prstGeom>
        </p:spPr>
        <p:txBody>
          <a:bodyPr/>
          <a:lstStyle/>
          <a:p>
            <a:pPr lvl="0"/>
            <a:endParaRPr/>
          </a:p>
        </p:txBody>
      </p:sp>
      <p:sp>
        <p:nvSpPr>
          <p:cNvPr id="95" name="Shape 95"/>
          <p:cNvSpPr>
            <a:spLocks noGrp="1"/>
          </p:cNvSpPr>
          <p:nvPr>
            <p:ph type="body" sz="quarter" idx="1"/>
          </p:nvPr>
        </p:nvSpPr>
        <p:spPr>
          <a:prstGeom prst="rect">
            <a:avLst/>
          </a:prstGeom>
        </p:spPr>
        <p:txBody>
          <a:bodyPr/>
          <a:lstStyle/>
          <a:p>
            <a:pPr lvl="1" indent="0" defTabSz="914400">
              <a:lnSpc>
                <a:spcPct val="100000"/>
              </a:lnSpc>
              <a:spcBef>
                <a:spcPts val="500"/>
              </a:spcBef>
              <a:defRPr sz="1800"/>
            </a:pPr>
            <a:r>
              <a:rPr sz="1600">
                <a:latin typeface="Arial"/>
                <a:ea typeface="Arial"/>
                <a:cs typeface="Arial"/>
                <a:sym typeface="Arial"/>
              </a:rPr>
              <a:t>La </a:t>
            </a:r>
            <a:r>
              <a:rPr sz="1600" b="1">
                <a:latin typeface="Arial"/>
                <a:ea typeface="Arial"/>
                <a:cs typeface="Arial"/>
                <a:sym typeface="Arial"/>
              </a:rPr>
              <a:t>crescita inclusiva </a:t>
            </a:r>
            <a:r>
              <a:rPr sz="1600">
                <a:latin typeface="Arial"/>
                <a:ea typeface="Arial"/>
                <a:cs typeface="Arial"/>
                <a:sym typeface="Arial"/>
              </a:rPr>
              <a:t>non risulta attuata in quanto, lo scorso luglio 2014 la dotazione complessiva prevista dall’Accordo di Partenariato per il FESR Abruzzo ha subito una rimodulazione</a:t>
            </a:r>
            <a:r>
              <a:rPr sz="1600" b="1" i="1">
                <a:latin typeface="Arial"/>
                <a:ea typeface="Arial"/>
                <a:cs typeface="Arial"/>
                <a:sym typeface="Arial"/>
              </a:rPr>
              <a:t> di circa 30 Meuro </a:t>
            </a:r>
            <a:r>
              <a:rPr sz="1600">
                <a:latin typeface="Arial"/>
                <a:ea typeface="Arial"/>
                <a:cs typeface="Arial"/>
                <a:sym typeface="Arial"/>
              </a:rPr>
              <a:t>(dotazione complessiva</a:t>
            </a:r>
            <a:r>
              <a:rPr sz="1600" b="1" i="1">
                <a:latin typeface="Arial"/>
                <a:ea typeface="Arial"/>
                <a:cs typeface="Arial"/>
                <a:sym typeface="Arial"/>
              </a:rPr>
              <a:t>) a favore del FSE </a:t>
            </a:r>
            <a:r>
              <a:rPr sz="1600">
                <a:latin typeface="Arial"/>
                <a:ea typeface="Arial"/>
                <a:cs typeface="Arial"/>
                <a:sym typeface="Arial"/>
              </a:rPr>
              <a:t>e, pertanto, si è ritenuto necessario dover </a:t>
            </a:r>
            <a:r>
              <a:rPr sz="1600" b="1" i="1">
                <a:latin typeface="Arial"/>
                <a:ea typeface="Arial"/>
                <a:cs typeface="Arial"/>
                <a:sym typeface="Arial"/>
              </a:rPr>
              <a:t>eliminare l’attuazione dell’OT 9 (Inclusione sociale</a:t>
            </a:r>
            <a:r>
              <a:rPr sz="1600">
                <a:latin typeface="Arial"/>
                <a:ea typeface="Arial"/>
                <a:cs typeface="Arial"/>
                <a:sym typeface="Arial"/>
              </a:rPr>
              <a:t>) al fine di poter garantire l’applicazione del </a:t>
            </a:r>
            <a:r>
              <a:rPr sz="1600" b="1" i="1">
                <a:latin typeface="Arial"/>
                <a:ea typeface="Arial"/>
                <a:cs typeface="Arial"/>
                <a:sym typeface="Arial"/>
              </a:rPr>
              <a:t>principio di concentrazione </a:t>
            </a:r>
            <a:r>
              <a:rPr sz="1600">
                <a:latin typeface="Arial"/>
                <a:ea typeface="Arial"/>
                <a:cs typeface="Arial"/>
                <a:sym typeface="Arial"/>
              </a:rPr>
              <a:t>delle risorse in pochi ma significativi obiettivi, richiesta dalla CE.</a:t>
            </a:r>
            <a:endParaRPr sz="1200">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noRot="1" noChangeAspect="1"/>
          </p:cNvSpPr>
          <p:nvPr>
            <p:ph type="sldImg"/>
          </p:nvPr>
        </p:nvSpPr>
        <p:spPr>
          <a:prstGeom prst="rect">
            <a:avLst/>
          </a:prstGeom>
        </p:spPr>
        <p:txBody>
          <a:bodyPr/>
          <a:lstStyle/>
          <a:p>
            <a:pPr lvl="0"/>
            <a:endParaRPr/>
          </a:p>
        </p:txBody>
      </p:sp>
      <p:sp>
        <p:nvSpPr>
          <p:cNvPr id="103" name="Shape 103"/>
          <p:cNvSpPr>
            <a:spLocks noGrp="1"/>
          </p:cNvSpPr>
          <p:nvPr>
            <p:ph type="body" sz="quarter" idx="1"/>
          </p:nvPr>
        </p:nvSpPr>
        <p:spPr>
          <a:prstGeom prst="rect">
            <a:avLst/>
          </a:prstGeom>
        </p:spPr>
        <p:txBody>
          <a:bodyPr/>
          <a:lstStyle>
            <a:lvl1pPr defTabSz="914400">
              <a:lnSpc>
                <a:spcPct val="100000"/>
              </a:lnSpc>
              <a:spcBef>
                <a:spcPts val="400"/>
              </a:spcBef>
              <a:defRPr sz="1200">
                <a:latin typeface="Arial"/>
                <a:ea typeface="Arial"/>
                <a:cs typeface="Arial"/>
                <a:sym typeface="Arial"/>
              </a:defRPr>
            </a:lvl1pPr>
          </a:lstStyle>
          <a:p>
            <a:pPr lvl="0">
              <a:defRPr sz="1800"/>
            </a:pPr>
            <a:r>
              <a:rPr sz="1200"/>
              <a:t>si rinvia per gli approfondimenti al successivo intervento del Vicepresidente Lolli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noRot="1" noChangeAspect="1"/>
          </p:cNvSpPr>
          <p:nvPr>
            <p:ph type="sldImg"/>
          </p:nvPr>
        </p:nvSpPr>
        <p:spPr>
          <a:prstGeom prst="rect">
            <a:avLst/>
          </a:prstGeom>
        </p:spPr>
        <p:txBody>
          <a:bodyPr/>
          <a:lstStyle/>
          <a:p>
            <a:pPr lvl="0"/>
            <a:endParaRPr/>
          </a:p>
        </p:txBody>
      </p:sp>
      <p:sp>
        <p:nvSpPr>
          <p:cNvPr id="113" name="Shape 113"/>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solidFill>
                  <a:srgbClr val="002060"/>
                </a:solidFill>
                <a:latin typeface="Arial"/>
                <a:ea typeface="Arial"/>
                <a:cs typeface="Arial"/>
                <a:sym typeface="Arial"/>
              </a:rPr>
              <a:t>Il POR FSE Abruzzo è stato trasmesso il 22 Luglio scorso nel rispetto della tempistica dettata dalla regolamentazione comunitaria. La Commissione  ha fatto delle osservazioni al POR, a seguito delle quali si è provveduto ad effettuare alcune revisioni al Programma che è stato ritrasmesso alla CE in data 21 novembre. Il 17 dicembre 2014 con propria Decisione la Commissione ha approvato il POR FSE Abruzzo 2014-2020.</a:t>
            </a:r>
            <a:endParaRPr sz="1200">
              <a:latin typeface="Arial"/>
              <a:ea typeface="Arial"/>
              <a:cs typeface="Arial"/>
              <a:sym typeface="Arial"/>
            </a:endParaRPr>
          </a:p>
          <a:p>
            <a:pPr lvl="0" indent="82296" algn="just" defTabSz="914400">
              <a:lnSpc>
                <a:spcPct val="120000"/>
              </a:lnSpc>
              <a:spcBef>
                <a:spcPts val="600"/>
              </a:spcBef>
              <a:tabLst>
                <a:tab pos="101600" algn="l"/>
                <a:tab pos="546100" algn="l"/>
                <a:tab pos="1003300" algn="l"/>
                <a:tab pos="1447800" algn="l"/>
                <a:tab pos="1892300" algn="l"/>
                <a:tab pos="2349500" algn="l"/>
                <a:tab pos="2794000" algn="l"/>
                <a:tab pos="3238500" algn="l"/>
                <a:tab pos="3695700" algn="l"/>
                <a:tab pos="4140200" algn="l"/>
                <a:tab pos="4597400" algn="l"/>
                <a:tab pos="5041900" algn="l"/>
                <a:tab pos="5486400" algn="l"/>
                <a:tab pos="5943600" algn="l"/>
                <a:tab pos="6388100" algn="l"/>
                <a:tab pos="6832600" algn="l"/>
                <a:tab pos="7289800" algn="l"/>
                <a:tab pos="7734300" algn="l"/>
                <a:tab pos="8191500" algn="l"/>
                <a:tab pos="8636000" algn="l"/>
                <a:tab pos="8686800" algn="l"/>
              </a:tabLst>
              <a:defRPr sz="1800"/>
            </a:pPr>
            <a:r>
              <a:rPr sz="1200" b="1">
                <a:solidFill>
                  <a:srgbClr val="002060"/>
                </a:solidFill>
                <a:latin typeface="Arial"/>
                <a:ea typeface="Arial"/>
                <a:cs typeface="Arial"/>
                <a:sym typeface="Arial"/>
              </a:rPr>
              <a:t>Dotazione finanziaria</a:t>
            </a:r>
            <a:endParaRPr sz="1200">
              <a:latin typeface="Arial"/>
              <a:ea typeface="Arial"/>
              <a:cs typeface="Arial"/>
              <a:sym typeface="Arial"/>
            </a:endParaRPr>
          </a:p>
          <a:p>
            <a:pPr lvl="0" indent="82296" algn="just" defTabSz="914400">
              <a:lnSpc>
                <a:spcPct val="120000"/>
              </a:lnSpc>
              <a:spcBef>
                <a:spcPts val="600"/>
              </a:spcBef>
              <a:tabLst>
                <a:tab pos="101600" algn="l"/>
                <a:tab pos="546100" algn="l"/>
                <a:tab pos="1003300" algn="l"/>
                <a:tab pos="1447800" algn="l"/>
                <a:tab pos="1892300" algn="l"/>
                <a:tab pos="2349500" algn="l"/>
                <a:tab pos="2794000" algn="l"/>
                <a:tab pos="3238500" algn="l"/>
                <a:tab pos="3695700" algn="l"/>
                <a:tab pos="4140200" algn="l"/>
                <a:tab pos="4597400" algn="l"/>
                <a:tab pos="5041900" algn="l"/>
                <a:tab pos="5486400" algn="l"/>
                <a:tab pos="5943600" algn="l"/>
                <a:tab pos="6388100" algn="l"/>
                <a:tab pos="6832600" algn="l"/>
                <a:tab pos="7289800" algn="l"/>
                <a:tab pos="7734300" algn="l"/>
                <a:tab pos="8191500" algn="l"/>
                <a:tab pos="8636000" algn="l"/>
                <a:tab pos="8686800" algn="l"/>
              </a:tabLst>
              <a:defRPr sz="1800"/>
            </a:pPr>
            <a:r>
              <a:rPr sz="1200">
                <a:solidFill>
                  <a:srgbClr val="002060"/>
                </a:solidFill>
                <a:latin typeface="Arial"/>
                <a:ea typeface="Arial"/>
                <a:cs typeface="Arial"/>
                <a:sym typeface="Arial"/>
              </a:rPr>
              <a:t>La dotazione finanziaria complessiva del POR approvato è di oltre 142,5 Meuro di cui il 50% (€ 71.251.575) a carico del FSE, il 35% (€ 49.876.108) a carico del Fondo di Rotazione nazionale e il 15% (€ 21.375.473) di cofinanziamento regionale. </a:t>
            </a:r>
            <a:endParaRPr sz="1200">
              <a:latin typeface="Arial"/>
              <a:ea typeface="Arial"/>
              <a:cs typeface="Arial"/>
              <a:sym typeface="Arial"/>
            </a:endParaRPr>
          </a:p>
          <a:p>
            <a:pPr lvl="0" indent="82296" algn="just" defTabSz="914400">
              <a:lnSpc>
                <a:spcPct val="120000"/>
              </a:lnSpc>
              <a:spcBef>
                <a:spcPts val="600"/>
              </a:spcBef>
              <a:defRPr sz="1800"/>
            </a:pPr>
            <a:r>
              <a:rPr sz="1200" b="1">
                <a:solidFill>
                  <a:srgbClr val="002060"/>
                </a:solidFill>
                <a:latin typeface="Arial"/>
                <a:ea typeface="Arial"/>
                <a:cs typeface="Arial"/>
                <a:sym typeface="Arial"/>
              </a:rPr>
              <a:t>Concentrazione delle risorse</a:t>
            </a:r>
            <a:endParaRPr sz="1200">
              <a:latin typeface="Arial"/>
              <a:ea typeface="Arial"/>
              <a:cs typeface="Arial"/>
              <a:sym typeface="Arial"/>
            </a:endParaRPr>
          </a:p>
          <a:p>
            <a:pPr lvl="0" indent="82296" algn="just" defTabSz="914400">
              <a:lnSpc>
                <a:spcPct val="120000"/>
              </a:lnSpc>
              <a:spcBef>
                <a:spcPts val="600"/>
              </a:spcBef>
              <a:defRPr sz="1800"/>
            </a:pPr>
            <a:r>
              <a:rPr sz="1200">
                <a:solidFill>
                  <a:srgbClr val="002060"/>
                </a:solidFill>
                <a:latin typeface="Arial"/>
                <a:ea typeface="Arial"/>
                <a:cs typeface="Arial"/>
                <a:sym typeface="Arial"/>
              </a:rPr>
              <a:t>L’articolo 4 del Regolamento FSE al paragrafo 2 prevede che il 20% delle risorse totali del Programma è attribuito all‘Obiettivo Tematico 9 «promuovere l'inclusione sociale, combattere la povertà e tutti i tipi di discriminazione».</a:t>
            </a:r>
            <a:endParaRPr sz="1200">
              <a:latin typeface="Arial"/>
              <a:ea typeface="Arial"/>
              <a:cs typeface="Arial"/>
              <a:sym typeface="Arial"/>
            </a:endParaRPr>
          </a:p>
          <a:p>
            <a:pPr lvl="0" indent="82296" algn="just" defTabSz="914400">
              <a:lnSpc>
                <a:spcPct val="120000"/>
              </a:lnSpc>
              <a:spcBef>
                <a:spcPts val="600"/>
              </a:spcBef>
              <a:defRPr sz="1800"/>
            </a:pPr>
            <a:r>
              <a:rPr sz="1200">
                <a:solidFill>
                  <a:srgbClr val="002060"/>
                </a:solidFill>
                <a:latin typeface="Arial"/>
                <a:ea typeface="Arial"/>
                <a:cs typeface="Arial"/>
                <a:sym typeface="Arial"/>
              </a:rPr>
              <a:t>Lo stesso articolo al paragrafo 3 lettera b) prevede che per quanto riguarda le regioni in transizione, gli Stati membri concentrano almeno il 70% della dotazione FSE destinata a ciascun programma operativo su un massimo di cinque priorità di investimento.</a:t>
            </a:r>
            <a:endParaRPr sz="1200">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prstGeom prst="rect">
            <a:avLst/>
          </a:prstGeom>
        </p:spPr>
        <p:txBody>
          <a:bodyPr/>
          <a:lstStyle/>
          <a:p>
            <a:pPr lvl="0"/>
            <a:endParaRPr/>
          </a:p>
        </p:txBody>
      </p:sp>
      <p:sp>
        <p:nvSpPr>
          <p:cNvPr id="125" name="Shape 125"/>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Arial"/>
                <a:ea typeface="Arial"/>
                <a:cs typeface="Arial"/>
                <a:sym typeface="Arial"/>
              </a:rPr>
              <a:t>Si rinvia per la specifica all’intervento successivo dell’Assessore Sclocco e Dott. Di Rino</a:t>
            </a:r>
          </a:p>
          <a:p>
            <a:pPr lvl="0" defTabSz="914400">
              <a:lnSpc>
                <a:spcPct val="100000"/>
              </a:lnSpc>
              <a:spcBef>
                <a:spcPts val="400"/>
              </a:spcBef>
              <a:defRPr sz="1800"/>
            </a:pPr>
            <a:endParaRPr sz="1200">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noRot="1" noChangeAspect="1"/>
          </p:cNvSpPr>
          <p:nvPr>
            <p:ph type="sldImg"/>
          </p:nvPr>
        </p:nvSpPr>
        <p:spPr>
          <a:prstGeom prst="rect">
            <a:avLst/>
          </a:prstGeom>
        </p:spPr>
        <p:txBody>
          <a:bodyPr/>
          <a:lstStyle/>
          <a:p>
            <a:pPr lvl="0"/>
            <a:endParaRPr/>
          </a:p>
        </p:txBody>
      </p:sp>
      <p:sp>
        <p:nvSpPr>
          <p:cNvPr id="134" name="Shape 134"/>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Arial"/>
                <a:ea typeface="Arial"/>
                <a:cs typeface="Arial"/>
                <a:sym typeface="Arial"/>
              </a:rPr>
              <a:t>Le Aree Interne, costituiscono una delle tre opzioni strategiche d'intervento per la programmazione 2014-2020, insieme a "Mezzogiorno" e "Città " ed il rilancio delle aree interne viene visto come fondamentale e strategico per il rilancio dell'intera Italia. </a:t>
            </a:r>
          </a:p>
          <a:p>
            <a:pPr lvl="0" defTabSz="914400">
              <a:lnSpc>
                <a:spcPct val="100000"/>
              </a:lnSpc>
              <a:spcBef>
                <a:spcPts val="400"/>
              </a:spcBef>
              <a:defRPr sz="1800"/>
            </a:pPr>
            <a:r>
              <a:rPr sz="1200">
                <a:latin typeface="Arial"/>
                <a:ea typeface="Arial"/>
                <a:cs typeface="Arial"/>
                <a:sym typeface="Arial"/>
              </a:rPr>
              <a:t>Infatti, una parte preponderante del territorio italiano è caratterizzata da un’organizzazione spaziale fondata su “centri minori”, spesso di piccole dimensioni, che in molti casi sono in grado di garantire ai residenti soltanto una limitata accessibilità ai servizi essenziali. </a:t>
            </a:r>
          </a:p>
          <a:p>
            <a:pPr lvl="0" defTabSz="914400">
              <a:lnSpc>
                <a:spcPct val="100000"/>
              </a:lnSpc>
              <a:spcBef>
                <a:spcPts val="400"/>
              </a:spcBef>
              <a:defRPr sz="1800"/>
            </a:pPr>
            <a:r>
              <a:rPr sz="1200">
                <a:latin typeface="Arial"/>
                <a:ea typeface="Arial"/>
                <a:cs typeface="Arial"/>
                <a:sym typeface="Arial"/>
              </a:rPr>
              <a:t>A livello nazionale le aree interne sono state quindi individuate sulla base della loro distanza da Centri d’offerta di servizi di base (Comuni o Aggregazioni di Comuni); </a:t>
            </a:r>
          </a:p>
          <a:p>
            <a:pPr lvl="0" defTabSz="914400">
              <a:lnSpc>
                <a:spcPct val="100000"/>
              </a:lnSpc>
              <a:spcBef>
                <a:spcPts val="400"/>
              </a:spcBef>
              <a:defRPr sz="1800"/>
            </a:pPr>
            <a:r>
              <a:rPr sz="1200">
                <a:latin typeface="Arial"/>
                <a:ea typeface="Arial"/>
                <a:cs typeface="Arial"/>
                <a:sym typeface="Arial"/>
              </a:rPr>
              <a:t>L’offerta dei servizi considerata comprende:</a:t>
            </a:r>
            <a:br>
              <a:rPr sz="1200">
                <a:latin typeface="Arial"/>
                <a:ea typeface="Arial"/>
                <a:cs typeface="Arial"/>
                <a:sym typeface="Arial"/>
              </a:rPr>
            </a:br>
            <a:r>
              <a:rPr sz="1200">
                <a:latin typeface="Arial"/>
                <a:ea typeface="Arial"/>
                <a:cs typeface="Arial"/>
                <a:sym typeface="Arial"/>
              </a:rPr>
              <a:t>• Presenza di scuole secondarie superiori (tutti i tipi);</a:t>
            </a:r>
            <a:br>
              <a:rPr sz="1200">
                <a:latin typeface="Arial"/>
                <a:ea typeface="Arial"/>
                <a:cs typeface="Arial"/>
                <a:sym typeface="Arial"/>
              </a:rPr>
            </a:br>
            <a:r>
              <a:rPr sz="1200">
                <a:latin typeface="Arial"/>
                <a:ea typeface="Arial"/>
                <a:cs typeface="Arial"/>
                <a:sym typeface="Arial"/>
              </a:rPr>
              <a:t>• Presenza di almeno 1 ospedale sede di DEA (Dipartimento Accettazione);</a:t>
            </a:r>
            <a:br>
              <a:rPr sz="1200">
                <a:latin typeface="Arial"/>
                <a:ea typeface="Arial"/>
                <a:cs typeface="Arial"/>
                <a:sym typeface="Arial"/>
              </a:rPr>
            </a:br>
            <a:r>
              <a:rPr sz="1200">
                <a:latin typeface="Arial"/>
                <a:ea typeface="Arial"/>
                <a:cs typeface="Arial"/>
                <a:sym typeface="Arial"/>
              </a:rPr>
              <a:t>• Presenza di una stazione ferroviaria di tipo almeno «Silver» </a:t>
            </a:r>
          </a:p>
          <a:p>
            <a:pPr lvl="0" defTabSz="914400">
              <a:lnSpc>
                <a:spcPct val="100000"/>
              </a:lnSpc>
              <a:spcBef>
                <a:spcPts val="400"/>
              </a:spcBef>
              <a:defRPr sz="1800"/>
            </a:pPr>
            <a:r>
              <a:rPr sz="1200">
                <a:latin typeface="Arial"/>
                <a:ea typeface="Arial"/>
                <a:cs typeface="Arial"/>
                <a:sym typeface="Arial"/>
              </a:rPr>
              <a:t>(a questo stadio nessun riferimento alla qualità effettiva dei servizi). </a:t>
            </a:r>
          </a:p>
          <a:p>
            <a:pPr lvl="0" defTabSz="914400">
              <a:lnSpc>
                <a:spcPct val="100000"/>
              </a:lnSpc>
              <a:spcBef>
                <a:spcPts val="400"/>
              </a:spcBef>
              <a:defRPr sz="1800"/>
            </a:pPr>
            <a:endParaRPr sz="1200">
              <a:latin typeface="Arial"/>
              <a:ea typeface="Arial"/>
              <a:cs typeface="Arial"/>
              <a:sym typeface="Arial"/>
            </a:endParaRPr>
          </a:p>
          <a:p>
            <a:pPr lvl="0" defTabSz="914400">
              <a:lnSpc>
                <a:spcPct val="100000"/>
              </a:lnSpc>
              <a:spcBef>
                <a:spcPts val="400"/>
              </a:spcBef>
              <a:defRPr sz="1800"/>
            </a:pPr>
            <a:r>
              <a:rPr sz="1200">
                <a:latin typeface="Arial"/>
                <a:ea typeface="Arial"/>
                <a:cs typeface="Arial"/>
                <a:sym typeface="Arial"/>
              </a:rPr>
              <a:t>Con la DGR 290 del 14.04.2015 sono state individuate le aree da inserire nei programmi dei Fondi Comunitari nonché l’individuazione di un’area prototipo. Le aree individuate sono:</a:t>
            </a:r>
          </a:p>
          <a:p>
            <a:pPr marL="171450" lvl="0" indent="-171450" defTabSz="914400">
              <a:lnSpc>
                <a:spcPct val="100000"/>
              </a:lnSpc>
              <a:spcBef>
                <a:spcPts val="400"/>
              </a:spcBef>
              <a:buSzPct val="100000"/>
              <a:buChar char="-"/>
              <a:defRPr sz="1800"/>
            </a:pPr>
            <a:r>
              <a:rPr sz="1200">
                <a:latin typeface="Arial"/>
                <a:ea typeface="Arial"/>
                <a:cs typeface="Arial"/>
                <a:sym typeface="Arial"/>
              </a:rPr>
              <a:t>Area 1 Basso Sangro Trigno</a:t>
            </a:r>
          </a:p>
          <a:p>
            <a:pPr marL="171450" lvl="0" indent="-171450" defTabSz="914400">
              <a:lnSpc>
                <a:spcPct val="100000"/>
              </a:lnSpc>
              <a:spcBef>
                <a:spcPts val="400"/>
              </a:spcBef>
              <a:buSzPct val="100000"/>
              <a:buChar char="-"/>
              <a:defRPr sz="1800"/>
            </a:pPr>
            <a:r>
              <a:rPr sz="1200">
                <a:latin typeface="Arial"/>
                <a:ea typeface="Arial"/>
                <a:cs typeface="Arial"/>
                <a:sym typeface="Arial"/>
              </a:rPr>
              <a:t>Area2  Val Fino Vestina</a:t>
            </a:r>
          </a:p>
          <a:p>
            <a:pPr marL="171450" lvl="0" indent="-171450" defTabSz="914400">
              <a:lnSpc>
                <a:spcPct val="100000"/>
              </a:lnSpc>
              <a:spcBef>
                <a:spcPts val="400"/>
              </a:spcBef>
              <a:buSzPct val="100000"/>
              <a:buChar char="-"/>
              <a:defRPr sz="1800"/>
            </a:pPr>
            <a:r>
              <a:rPr sz="1200">
                <a:latin typeface="Arial"/>
                <a:ea typeface="Arial"/>
                <a:cs typeface="Arial"/>
                <a:sym typeface="Arial"/>
              </a:rPr>
              <a:t>Area 3 Valle Giovenco – Roveto;</a:t>
            </a:r>
          </a:p>
          <a:p>
            <a:pPr marL="171450" lvl="0" indent="-171450" defTabSz="914400">
              <a:lnSpc>
                <a:spcPct val="100000"/>
              </a:lnSpc>
              <a:spcBef>
                <a:spcPts val="400"/>
              </a:spcBef>
              <a:buSzPct val="100000"/>
              <a:buChar char="-"/>
              <a:defRPr sz="1800"/>
            </a:pPr>
            <a:r>
              <a:rPr sz="1200">
                <a:latin typeface="Arial"/>
                <a:ea typeface="Arial"/>
                <a:cs typeface="Arial"/>
                <a:sym typeface="Arial"/>
              </a:rPr>
              <a:t>Area 4 Valle Subequana – Gran Sasso (quest’ultima individuata quale area prototipo)</a:t>
            </a:r>
          </a:p>
          <a:p>
            <a:pPr lvl="0" defTabSz="914400">
              <a:lnSpc>
                <a:spcPct val="100000"/>
              </a:lnSpc>
              <a:spcBef>
                <a:spcPts val="400"/>
              </a:spcBef>
              <a:defRPr sz="1800"/>
            </a:pPr>
            <a:r>
              <a:rPr sz="1200">
                <a:latin typeface="Arial"/>
                <a:ea typeface="Arial"/>
                <a:cs typeface="Arial"/>
                <a:sym typeface="Arial"/>
              </a:rPr>
              <a:t>Tali aree saranno destinatarie delle risorse specificamente individuate nei singoli POR (FSE, FESAR, FESR) nonché di risorse nazionali ordinarie per le aree interne. </a:t>
            </a:r>
          </a:p>
          <a:p>
            <a:pPr lvl="0" defTabSz="914400">
              <a:lnSpc>
                <a:spcPct val="100000"/>
              </a:lnSpc>
              <a:spcBef>
                <a:spcPts val="400"/>
              </a:spcBef>
              <a:defRPr sz="1800"/>
            </a:pPr>
            <a:endParaRPr sz="1200">
              <a:latin typeface="Arial"/>
              <a:ea typeface="Arial"/>
              <a:cs typeface="Arial"/>
              <a:sym typeface="Arial"/>
            </a:endParaRPr>
          </a:p>
          <a:p>
            <a:pPr lvl="0" defTabSz="914400">
              <a:lnSpc>
                <a:spcPct val="100000"/>
              </a:lnSpc>
              <a:spcBef>
                <a:spcPts val="400"/>
              </a:spcBef>
              <a:defRPr sz="1800"/>
            </a:pPr>
            <a:r>
              <a:rPr sz="1200">
                <a:latin typeface="Arial"/>
                <a:ea typeface="Arial"/>
                <a:cs typeface="Arial"/>
                <a:sym typeface="Arial"/>
              </a:rPr>
              <a:t>Ti inserisco una slide su questo argomento?</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noRot="1" noChangeAspect="1"/>
          </p:cNvSpPr>
          <p:nvPr>
            <p:ph type="sldImg"/>
          </p:nvPr>
        </p:nvSpPr>
        <p:spPr>
          <a:prstGeom prst="rect">
            <a:avLst/>
          </a:prstGeom>
        </p:spPr>
        <p:txBody>
          <a:bodyPr/>
          <a:lstStyle/>
          <a:p>
            <a:pPr lvl="0"/>
            <a:endParaRPr/>
          </a:p>
        </p:txBody>
      </p:sp>
      <p:sp>
        <p:nvSpPr>
          <p:cNvPr id="150" name="Shape 150"/>
          <p:cNvSpPr>
            <a:spLocks noGrp="1"/>
          </p:cNvSpPr>
          <p:nvPr>
            <p:ph type="body" sz="quarter" idx="1"/>
          </p:nvPr>
        </p:nvSpPr>
        <p:spPr>
          <a:prstGeom prst="rect">
            <a:avLst/>
          </a:prstGeom>
        </p:spPr>
        <p:txBody>
          <a:bodyPr/>
          <a:lstStyle/>
          <a:p>
            <a:pPr marL="285750" lvl="0" indent="-285750" algn="just" defTabSz="914400">
              <a:lnSpc>
                <a:spcPct val="100000"/>
              </a:lnSpc>
              <a:spcBef>
                <a:spcPts val="400"/>
              </a:spcBef>
              <a:buClr>
                <a:srgbClr val="1B3651"/>
              </a:buClr>
              <a:buSzPct val="100000"/>
              <a:buFont typeface="Arial"/>
              <a:buChar char="•"/>
              <a:defRPr sz="1800"/>
            </a:pPr>
            <a:r>
              <a:rPr sz="1200">
                <a:solidFill>
                  <a:srgbClr val="1B3651"/>
                </a:solidFill>
                <a:latin typeface="Arial"/>
                <a:ea typeface="Arial"/>
                <a:cs typeface="Arial"/>
                <a:sym typeface="Arial"/>
              </a:rPr>
              <a:t>Nell’ambito delle priorità previste nell’asse I «occupazione» e III «Istruzione e formazione» del POR FSE è prevista una forte integrazione e complementarietà con gli interventi attuati a valere sul POR FESR al fine di favorire la sostenibilità e raggiungere una massa critica di interventi sufficientemente significativa, in particolare, per quel che concerne il rafforzamento delle capacità manageriali, la professionalizzazione, la creazione di reti di imprenditori innovativi, nonché sviluppo di competenze altamente qualificate in settori innovativi e a forte sviluppo tecnologico.</a:t>
            </a:r>
            <a:endParaRPr sz="1200">
              <a:latin typeface="Arial"/>
              <a:ea typeface="Arial"/>
              <a:cs typeface="Arial"/>
              <a:sym typeface="Arial"/>
            </a:endParaRPr>
          </a:p>
          <a:p>
            <a:pPr marL="285750" lvl="0" indent="-285750" algn="just" defTabSz="914400">
              <a:lnSpc>
                <a:spcPct val="100000"/>
              </a:lnSpc>
              <a:spcBef>
                <a:spcPts val="400"/>
              </a:spcBef>
              <a:buClr>
                <a:srgbClr val="1B3651"/>
              </a:buClr>
              <a:buSzPct val="100000"/>
              <a:buFont typeface="Arial"/>
              <a:buChar char="•"/>
              <a:defRPr sz="1800"/>
            </a:pPr>
            <a:endParaRPr sz="1200">
              <a:solidFill>
                <a:srgbClr val="1B3651"/>
              </a:solidFill>
              <a:latin typeface="Georgia"/>
              <a:ea typeface="Georgia"/>
              <a:cs typeface="Georgia"/>
              <a:sym typeface="Georgia"/>
            </a:endParaRPr>
          </a:p>
          <a:p>
            <a:pPr marL="285750" lvl="0" indent="-285750" algn="just" defTabSz="914400">
              <a:lnSpc>
                <a:spcPct val="100000"/>
              </a:lnSpc>
              <a:spcBef>
                <a:spcPts val="400"/>
              </a:spcBef>
              <a:buClr>
                <a:srgbClr val="1B3651"/>
              </a:buClr>
              <a:buSzPct val="100000"/>
              <a:buFont typeface="Arial"/>
              <a:buChar char="•"/>
              <a:defRPr sz="1800"/>
            </a:pPr>
            <a:r>
              <a:rPr sz="1200">
                <a:solidFill>
                  <a:srgbClr val="1B3651"/>
                </a:solidFill>
                <a:latin typeface="Arial"/>
                <a:ea typeface="Arial"/>
                <a:cs typeface="Arial"/>
                <a:sym typeface="Arial"/>
              </a:rPr>
              <a:t>Nell’ambito dell’Asse III del POR FESR «Competitività del sistema produttivo», Obiettivo specifico 3.2 «Sviluppo occupazionale e produttivo in aree territoriali colpite da crisi diffusa delle attività produttive» è stato dato maggior risalto al risultato cui si vuole tendere in termini di consolidamento delle imprese nei comparti delle produzioni innovative e della internazionalizzazione e di riduzione della quota dei lavoratori che percepiscono sussidi di politica del lavoro passiva. L’Obiettivo sarà attuato in sinergia con gli Obiettivi Tematici 8 e 9 del FSE.</a:t>
            </a:r>
            <a:endParaRPr sz="1200" b="1">
              <a:solidFill>
                <a:srgbClr val="C00000"/>
              </a:solidFill>
              <a:latin typeface="Arial Narrow"/>
              <a:ea typeface="Arial Narrow"/>
              <a:cs typeface="Arial Narrow"/>
              <a:sym typeface="Arial Narrow"/>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noRot="1" noChangeAspect="1"/>
          </p:cNvSpPr>
          <p:nvPr>
            <p:ph type="sldImg"/>
          </p:nvPr>
        </p:nvSpPr>
        <p:spPr>
          <a:prstGeom prst="rect">
            <a:avLst/>
          </a:prstGeom>
        </p:spPr>
        <p:txBody>
          <a:bodyPr/>
          <a:lstStyle/>
          <a:p>
            <a:pPr lvl="0"/>
            <a:endParaRPr/>
          </a:p>
        </p:txBody>
      </p:sp>
      <p:sp>
        <p:nvSpPr>
          <p:cNvPr id="192" name="Shape 192"/>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Arial"/>
                <a:ea typeface="Arial"/>
                <a:cs typeface="Arial"/>
                <a:sym typeface="Arial"/>
              </a:rPr>
              <a:t>Nel contribuire all’attuazione della Strategia, l’Abruzzo intende valorizzare, altresì, l’esperienza condotta con il </a:t>
            </a:r>
            <a:r>
              <a:rPr sz="1200" b="1">
                <a:latin typeface="Arial"/>
                <a:ea typeface="Arial"/>
                <a:cs typeface="Arial"/>
                <a:sym typeface="Arial"/>
              </a:rPr>
              <a:t>Programma IPA </a:t>
            </a:r>
            <a:r>
              <a:rPr sz="1200" b="1" i="1">
                <a:latin typeface="Arial"/>
                <a:ea typeface="Arial"/>
                <a:cs typeface="Arial"/>
                <a:sym typeface="Arial"/>
              </a:rPr>
              <a:t>Adriatic</a:t>
            </a:r>
            <a:r>
              <a:rPr sz="1200" b="1">
                <a:latin typeface="Arial"/>
                <a:ea typeface="Arial"/>
                <a:cs typeface="Arial"/>
                <a:sym typeface="Arial"/>
              </a:rPr>
              <a:t>, di cui tra l’altro è Autorità di Gestione</a:t>
            </a:r>
            <a:r>
              <a:rPr sz="1200">
                <a:latin typeface="Arial"/>
                <a:ea typeface="Arial"/>
                <a:cs typeface="Arial"/>
                <a:sym typeface="Arial"/>
              </a:rPr>
              <a:t>. Si evidenzia, in tal senso, in termini di continuità, la correlazione tra i Pilastri di EUSAIR e gli Assi prioritari di IPA </a:t>
            </a:r>
            <a:r>
              <a:rPr sz="1200" i="1">
                <a:latin typeface="Arial"/>
                <a:ea typeface="Arial"/>
                <a:cs typeface="Arial"/>
                <a:sym typeface="Arial"/>
              </a:rPr>
              <a:t>Adriatic</a:t>
            </a:r>
            <a:r>
              <a:rPr sz="1200">
                <a:latin typeface="Arial"/>
                <a:ea typeface="Arial"/>
                <a:cs typeface="Arial"/>
                <a:sym typeface="Arial"/>
              </a:rP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iapositiva titolo">
    <p:spTree>
      <p:nvGrpSpPr>
        <p:cNvPr id="1" name=""/>
        <p:cNvGrpSpPr/>
        <p:nvPr/>
      </p:nvGrpSpPr>
      <p:grpSpPr>
        <a:xfrm>
          <a:off x="0" y="0"/>
          <a:ext cx="0" cy="0"/>
          <a:chOff x="0" y="0"/>
          <a:chExt cx="0" cy="0"/>
        </a:xfrm>
      </p:grpSpPr>
      <p:sp>
        <p:nvSpPr>
          <p:cNvPr id="7" name="Shape 7"/>
          <p:cNvSpPr>
            <a:spLocks noGrp="1"/>
          </p:cNvSpPr>
          <p:nvPr>
            <p:ph type="title"/>
          </p:nvPr>
        </p:nvSpPr>
        <p:spPr>
          <a:xfrm>
            <a:off x="685800" y="1844675"/>
            <a:ext cx="7772400" cy="2041525"/>
          </a:xfrm>
          <a:prstGeom prst="rect">
            <a:avLst/>
          </a:prstGeom>
        </p:spPr>
        <p:txBody>
          <a:bodyPr/>
          <a:lstStyle/>
          <a:p>
            <a:pPr lvl="0">
              <a:defRPr sz="1800">
                <a:solidFill>
                  <a:srgbClr val="000000"/>
                </a:solidFill>
              </a:defRPr>
            </a:pPr>
            <a:r>
              <a:rPr sz="4400">
                <a:solidFill>
                  <a:srgbClr val="1F497D"/>
                </a:solidFill>
              </a:rPr>
              <a:t>Fare clic per modificare lo stile del titolo</a:t>
            </a:r>
          </a:p>
        </p:txBody>
      </p:sp>
      <p:sp>
        <p:nvSpPr>
          <p:cNvPr id="8" name="Shape 8"/>
          <p:cNvSpPr>
            <a:spLocks noGrp="1"/>
          </p:cNvSpPr>
          <p:nvPr>
            <p:ph type="body" idx="1"/>
          </p:nvPr>
        </p:nvSpPr>
        <p:spPr>
          <a:xfrm>
            <a:off x="1371600" y="3886200"/>
            <a:ext cx="6400800" cy="2971800"/>
          </a:xfrm>
          <a:prstGeom prst="rect">
            <a:avLst/>
          </a:prstGeom>
        </p:spPr>
        <p:txBody>
          <a:bodyPr/>
          <a:lstStyle>
            <a:lvl1pPr marL="0" indent="0" algn="ctr">
              <a:buSzTx/>
              <a:buNone/>
            </a:lvl1pPr>
          </a:lstStyle>
          <a:p>
            <a:pPr lvl="0">
              <a:defRPr sz="1800"/>
            </a:pPr>
            <a:r>
              <a:rPr sz="3200"/>
              <a:t>Fare clic per modificare lo stile del sottotitolo dello schema</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olo e testo verticale">
    <p:spTree>
      <p:nvGrpSpPr>
        <p:cNvPr id="1" name=""/>
        <p:cNvGrpSpPr/>
        <p:nvPr/>
      </p:nvGrpSpPr>
      <p:grpSpPr>
        <a:xfrm>
          <a:off x="0" y="0"/>
          <a:ext cx="0" cy="0"/>
          <a:chOff x="0" y="0"/>
          <a:chExt cx="0" cy="0"/>
        </a:xfrm>
      </p:grpSpPr>
      <p:sp>
        <p:nvSpPr>
          <p:cNvPr id="40" name="Shape 40"/>
          <p:cNvSpPr>
            <a:spLocks noGrp="1"/>
          </p:cNvSpPr>
          <p:nvPr>
            <p:ph type="title"/>
          </p:nvPr>
        </p:nvSpPr>
        <p:spPr>
          <a:prstGeom prst="rect">
            <a:avLst/>
          </a:prstGeom>
        </p:spPr>
        <p:txBody>
          <a:bodyPr/>
          <a:lstStyle/>
          <a:p>
            <a:pPr lvl="0">
              <a:defRPr sz="1800">
                <a:solidFill>
                  <a:srgbClr val="000000"/>
                </a:solidFill>
              </a:defRPr>
            </a:pPr>
            <a:r>
              <a:rPr sz="4400">
                <a:solidFill>
                  <a:srgbClr val="1F497D"/>
                </a:solidFill>
              </a:rPr>
              <a:t>Fare clic per modificare lo stile del titolo</a:t>
            </a:r>
          </a:p>
        </p:txBody>
      </p:sp>
      <p:sp>
        <p:nvSpPr>
          <p:cNvPr id="41" name="Shape 41"/>
          <p:cNvSpPr>
            <a:spLocks noGrp="1"/>
          </p:cNvSpPr>
          <p:nvPr>
            <p:ph type="body" idx="1"/>
          </p:nvPr>
        </p:nvSpPr>
        <p:spPr>
          <a:prstGeom prst="rect">
            <a:avLst/>
          </a:prstGeom>
        </p:spPr>
        <p:txBody>
          <a:bodyPr/>
          <a:lstStyle/>
          <a:p>
            <a:pPr lvl="0">
              <a:defRPr sz="1800"/>
            </a:pPr>
            <a:r>
              <a:rPr sz="3200"/>
              <a:t>Fare clic per modificare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42" name="Shape 42"/>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1_Titolo e testo verticale">
    <p:spTree>
      <p:nvGrpSpPr>
        <p:cNvPr id="1" name=""/>
        <p:cNvGrpSpPr/>
        <p:nvPr/>
      </p:nvGrpSpPr>
      <p:grpSpPr>
        <a:xfrm>
          <a:off x="0" y="0"/>
          <a:ext cx="0" cy="0"/>
          <a:chOff x="0" y="0"/>
          <a:chExt cx="0" cy="0"/>
        </a:xfrm>
      </p:grpSpPr>
      <p:sp>
        <p:nvSpPr>
          <p:cNvPr id="44" name="Shape 44"/>
          <p:cNvSpPr>
            <a:spLocks noGrp="1"/>
          </p:cNvSpPr>
          <p:nvPr>
            <p:ph type="title"/>
          </p:nvPr>
        </p:nvSpPr>
        <p:spPr>
          <a:xfrm>
            <a:off x="6629400" y="0"/>
            <a:ext cx="2057400" cy="6400802"/>
          </a:xfrm>
          <a:prstGeom prst="rect">
            <a:avLst/>
          </a:prstGeom>
        </p:spPr>
        <p:txBody>
          <a:bodyPr/>
          <a:lstStyle/>
          <a:p>
            <a:pPr lvl="0">
              <a:defRPr sz="1800">
                <a:solidFill>
                  <a:srgbClr val="000000"/>
                </a:solidFill>
              </a:defRPr>
            </a:pPr>
            <a:r>
              <a:rPr sz="4400">
                <a:solidFill>
                  <a:srgbClr val="1F497D"/>
                </a:solidFill>
              </a:rPr>
              <a:t>Fare clic per modificare lo stile del titolo</a:t>
            </a:r>
          </a:p>
        </p:txBody>
      </p:sp>
      <p:sp>
        <p:nvSpPr>
          <p:cNvPr id="45" name="Shape 45"/>
          <p:cNvSpPr>
            <a:spLocks noGrp="1"/>
          </p:cNvSpPr>
          <p:nvPr>
            <p:ph type="body" idx="1"/>
          </p:nvPr>
        </p:nvSpPr>
        <p:spPr>
          <a:xfrm>
            <a:off x="457200" y="274638"/>
            <a:ext cx="6019800" cy="6583363"/>
          </a:xfrm>
          <a:prstGeom prst="rect">
            <a:avLst/>
          </a:prstGeom>
        </p:spPr>
        <p:txBody>
          <a:bodyPr/>
          <a:lstStyle/>
          <a:p>
            <a:pPr lvl="0">
              <a:defRPr sz="1800"/>
            </a:pPr>
            <a:r>
              <a:rPr sz="3200"/>
              <a:t>Fare clic per modificare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46" name="Shape 46"/>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able">
    <p:spTree>
      <p:nvGrpSpPr>
        <p:cNvPr id="1" name=""/>
        <p:cNvGrpSpPr/>
        <p:nvPr/>
      </p:nvGrpSpPr>
      <p:grpSpPr>
        <a:xfrm>
          <a:off x="0" y="0"/>
          <a:ext cx="0" cy="0"/>
          <a:chOff x="0" y="0"/>
          <a:chExt cx="0" cy="0"/>
        </a:xfrm>
      </p:grpSpPr>
      <p:sp>
        <p:nvSpPr>
          <p:cNvPr id="48" name="Shape 48"/>
          <p:cNvSpPr>
            <a:spLocks noGrp="1"/>
          </p:cNvSpPr>
          <p:nvPr>
            <p:ph type="title"/>
          </p:nvPr>
        </p:nvSpPr>
        <p:spPr>
          <a:xfrm>
            <a:off x="457200" y="274638"/>
            <a:ext cx="8229600" cy="1143001"/>
          </a:xfrm>
          <a:prstGeom prst="rect">
            <a:avLst/>
          </a:prstGeom>
        </p:spPr>
        <p:txBody>
          <a:bodyPr/>
          <a:lstStyle/>
          <a:p>
            <a:pPr lvl="0">
              <a:defRPr sz="1800">
                <a:solidFill>
                  <a:srgbClr val="000000"/>
                </a:solidFill>
              </a:defRPr>
            </a:pPr>
            <a:r>
              <a:rPr sz="4400">
                <a:solidFill>
                  <a:srgbClr val="1F497D"/>
                </a:solidFill>
              </a:rPr>
              <a:t>Click to edit Master title style</a:t>
            </a:r>
          </a:p>
        </p:txBody>
      </p:sp>
      <p:sp>
        <p:nvSpPr>
          <p:cNvPr id="49" name="Shape 49"/>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olo e contenuto">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a:solidFill>
                  <a:srgbClr val="000000"/>
                </a:solidFill>
              </a:defRPr>
            </a:pPr>
            <a:r>
              <a:rPr sz="4400">
                <a:solidFill>
                  <a:srgbClr val="1F497D"/>
                </a:solidFill>
              </a:rPr>
              <a:t>Fare clic per modificare lo stile del titolo</a:t>
            </a:r>
          </a:p>
        </p:txBody>
      </p:sp>
      <p:sp>
        <p:nvSpPr>
          <p:cNvPr id="12" name="Shape 12"/>
          <p:cNvSpPr>
            <a:spLocks noGrp="1"/>
          </p:cNvSpPr>
          <p:nvPr>
            <p:ph type="body" idx="1"/>
          </p:nvPr>
        </p:nvSpPr>
        <p:spPr>
          <a:prstGeom prst="rect">
            <a:avLst/>
          </a:prstGeom>
        </p:spPr>
        <p:txBody>
          <a:bodyPr/>
          <a:lstStyle/>
          <a:p>
            <a:pPr lvl="0">
              <a:defRPr sz="1800"/>
            </a:pPr>
            <a:r>
              <a:rPr sz="3200"/>
              <a:t>Fare clic per modificare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13" name="Shape 13"/>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Intestazione sezione">
    <p:spTree>
      <p:nvGrpSpPr>
        <p:cNvPr id="1" name=""/>
        <p:cNvGrpSpPr/>
        <p:nvPr/>
      </p:nvGrpSpPr>
      <p:grpSpPr>
        <a:xfrm>
          <a:off x="0" y="0"/>
          <a:ext cx="0" cy="0"/>
          <a:chOff x="0" y="0"/>
          <a:chExt cx="0" cy="0"/>
        </a:xfrm>
      </p:grpSpPr>
      <p:sp>
        <p:nvSpPr>
          <p:cNvPr id="15" name="Shape 15"/>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solidFill>
                  <a:srgbClr val="000000"/>
                </a:solidFill>
              </a:defRPr>
            </a:pPr>
            <a:r>
              <a:rPr sz="4000" b="1" cap="all">
                <a:solidFill>
                  <a:srgbClr val="1F497D"/>
                </a:solidFill>
              </a:rPr>
              <a:t>Fare clic per modificare lo stile del titolo</a:t>
            </a:r>
          </a:p>
        </p:txBody>
      </p:sp>
      <p:sp>
        <p:nvSpPr>
          <p:cNvPr id="16" name="Shape 16"/>
          <p:cNvSpPr>
            <a:spLocks noGrp="1"/>
          </p:cNvSpPr>
          <p:nvPr>
            <p:ph type="body" idx="1"/>
          </p:nvPr>
        </p:nvSpPr>
        <p:spPr>
          <a:xfrm>
            <a:off x="722312" y="2906713"/>
            <a:ext cx="7772401" cy="1500188"/>
          </a:xfrm>
          <a:prstGeom prst="rect">
            <a:avLst/>
          </a:prstGeom>
        </p:spPr>
        <p:txBody>
          <a:bodyPr anchor="b"/>
          <a:lstStyle>
            <a:lvl1pPr marL="0" indent="0">
              <a:spcBef>
                <a:spcPts val="400"/>
              </a:spcBef>
              <a:buSzTx/>
              <a:buNone/>
              <a:defRPr sz="2000"/>
            </a:lvl1pPr>
          </a:lstStyle>
          <a:p>
            <a:pPr lvl="0">
              <a:defRPr sz="1800"/>
            </a:pPr>
            <a:r>
              <a:rPr sz="2000"/>
              <a:t>Fare clic per modificare stili del testo dello schema</a:t>
            </a:r>
          </a:p>
        </p:txBody>
      </p:sp>
      <p:sp>
        <p:nvSpPr>
          <p:cNvPr id="17" name="Shape 17"/>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ue contenuti">
    <p:spTree>
      <p:nvGrpSpPr>
        <p:cNvPr id="1" name=""/>
        <p:cNvGrpSpPr/>
        <p:nvPr/>
      </p:nvGrpSpPr>
      <p:grpSpPr>
        <a:xfrm>
          <a:off x="0" y="0"/>
          <a:ext cx="0" cy="0"/>
          <a:chOff x="0" y="0"/>
          <a:chExt cx="0" cy="0"/>
        </a:xfrm>
      </p:grpSpPr>
      <p:sp>
        <p:nvSpPr>
          <p:cNvPr id="19" name="Shape 19"/>
          <p:cNvSpPr>
            <a:spLocks noGrp="1"/>
          </p:cNvSpPr>
          <p:nvPr>
            <p:ph type="title"/>
          </p:nvPr>
        </p:nvSpPr>
        <p:spPr>
          <a:prstGeom prst="rect">
            <a:avLst/>
          </a:prstGeom>
        </p:spPr>
        <p:txBody>
          <a:bodyPr/>
          <a:lstStyle/>
          <a:p>
            <a:pPr lvl="0">
              <a:defRPr sz="1800">
                <a:solidFill>
                  <a:srgbClr val="000000"/>
                </a:solidFill>
              </a:defRPr>
            </a:pPr>
            <a:r>
              <a:rPr sz="4400">
                <a:solidFill>
                  <a:srgbClr val="1F497D"/>
                </a:solidFill>
              </a:rPr>
              <a:t>Fare clic per modificare lo stile del titolo</a:t>
            </a:r>
          </a:p>
        </p:txBody>
      </p:sp>
      <p:sp>
        <p:nvSpPr>
          <p:cNvPr id="20" name="Shape 20"/>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Fare clic per modificare stili del testo dello schema</a:t>
            </a:r>
          </a:p>
          <a:p>
            <a:pPr lvl="1">
              <a:defRPr sz="1800"/>
            </a:pPr>
            <a:r>
              <a:rPr sz="2800"/>
              <a:t>Secondo livello</a:t>
            </a:r>
          </a:p>
          <a:p>
            <a:pPr lvl="2">
              <a:defRPr sz="1800"/>
            </a:pPr>
            <a:r>
              <a:rPr sz="2800"/>
              <a:t>Terzo livello</a:t>
            </a:r>
          </a:p>
          <a:p>
            <a:pPr lvl="3">
              <a:defRPr sz="1800"/>
            </a:pPr>
            <a:r>
              <a:rPr sz="2800"/>
              <a:t>Quarto livello</a:t>
            </a:r>
          </a:p>
          <a:p>
            <a:pPr lvl="4">
              <a:defRPr sz="1800"/>
            </a:pPr>
            <a:r>
              <a:rPr sz="2800"/>
              <a:t>Quinto livello</a:t>
            </a:r>
          </a:p>
        </p:txBody>
      </p:sp>
      <p:sp>
        <p:nvSpPr>
          <p:cNvPr id="21" name="Shape 21"/>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fronto">
    <p:spTree>
      <p:nvGrpSpPr>
        <p:cNvPr id="1" name=""/>
        <p:cNvGrpSpPr/>
        <p:nvPr/>
      </p:nvGrpSpPr>
      <p:grpSpPr>
        <a:xfrm>
          <a:off x="0" y="0"/>
          <a:ext cx="0" cy="0"/>
          <a:chOff x="0" y="0"/>
          <a:chExt cx="0" cy="0"/>
        </a:xfrm>
      </p:grpSpPr>
      <p:sp>
        <p:nvSpPr>
          <p:cNvPr id="23" name="Shape 23"/>
          <p:cNvSpPr>
            <a:spLocks noGrp="1"/>
          </p:cNvSpPr>
          <p:nvPr>
            <p:ph type="title"/>
          </p:nvPr>
        </p:nvSpPr>
        <p:spPr>
          <a:xfrm>
            <a:off x="457200" y="256810"/>
            <a:ext cx="8229600" cy="1178656"/>
          </a:xfrm>
          <a:prstGeom prst="rect">
            <a:avLst/>
          </a:prstGeom>
        </p:spPr>
        <p:txBody>
          <a:bodyPr/>
          <a:lstStyle/>
          <a:p>
            <a:pPr lvl="0">
              <a:defRPr sz="1800">
                <a:solidFill>
                  <a:srgbClr val="000000"/>
                </a:solidFill>
              </a:defRPr>
            </a:pPr>
            <a:r>
              <a:rPr sz="4400">
                <a:solidFill>
                  <a:srgbClr val="1F497D"/>
                </a:solidFill>
              </a:rPr>
              <a:t>Fare clic per modificare lo stile del titolo</a:t>
            </a:r>
          </a:p>
        </p:txBody>
      </p:sp>
      <p:sp>
        <p:nvSpPr>
          <p:cNvPr id="24" name="Shape 24"/>
          <p:cNvSpPr>
            <a:spLocks noGrp="1"/>
          </p:cNvSpPr>
          <p:nvPr>
            <p:ph type="body" idx="1"/>
          </p:nvPr>
        </p:nvSpPr>
        <p:spPr>
          <a:xfrm>
            <a:off x="457200" y="1435465"/>
            <a:ext cx="4040188" cy="739410"/>
          </a:xfrm>
          <a:prstGeom prst="rect">
            <a:avLst/>
          </a:prstGeom>
        </p:spPr>
        <p:txBody>
          <a:bodyPr anchor="b"/>
          <a:lstStyle>
            <a:lvl1pPr marL="0" indent="0">
              <a:spcBef>
                <a:spcPts val="500"/>
              </a:spcBef>
              <a:buSzTx/>
              <a:buNone/>
              <a:defRPr sz="2400" b="1"/>
            </a:lvl1pPr>
          </a:lstStyle>
          <a:p>
            <a:pPr lvl="0">
              <a:defRPr sz="1800" b="0"/>
            </a:pPr>
            <a:r>
              <a:rPr sz="2400" b="1"/>
              <a:t>Fare clic per modificare stili del testo dello schema</a:t>
            </a:r>
          </a:p>
        </p:txBody>
      </p:sp>
      <p:sp>
        <p:nvSpPr>
          <p:cNvPr id="25" name="Shape 25"/>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olo titolo">
    <p:spTree>
      <p:nvGrpSpPr>
        <p:cNvPr id="1" name=""/>
        <p:cNvGrpSpPr/>
        <p:nvPr/>
      </p:nvGrpSpPr>
      <p:grpSpPr>
        <a:xfrm>
          <a:off x="0" y="0"/>
          <a:ext cx="0" cy="0"/>
          <a:chOff x="0" y="0"/>
          <a:chExt cx="0" cy="0"/>
        </a:xfrm>
      </p:grpSpPr>
      <p:sp>
        <p:nvSpPr>
          <p:cNvPr id="27" name="Shape 27"/>
          <p:cNvSpPr>
            <a:spLocks noGrp="1"/>
          </p:cNvSpPr>
          <p:nvPr>
            <p:ph type="title"/>
          </p:nvPr>
        </p:nvSpPr>
        <p:spPr>
          <a:prstGeom prst="rect">
            <a:avLst/>
          </a:prstGeom>
        </p:spPr>
        <p:txBody>
          <a:bodyPr/>
          <a:lstStyle/>
          <a:p>
            <a:pPr lvl="0">
              <a:defRPr sz="1800">
                <a:solidFill>
                  <a:srgbClr val="000000"/>
                </a:solidFill>
              </a:defRPr>
            </a:pPr>
            <a:r>
              <a:rPr sz="4400">
                <a:solidFill>
                  <a:srgbClr val="1F497D"/>
                </a:solidFill>
              </a:rPr>
              <a:t>Fare clic per modificare lo stile del titolo</a:t>
            </a:r>
          </a:p>
        </p:txBody>
      </p:sp>
      <p:sp>
        <p:nvSpPr>
          <p:cNvPr id="28" name="Shape 28"/>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uota">
    <p:spTree>
      <p:nvGrpSpPr>
        <p:cNvPr id="1" name=""/>
        <p:cNvGrpSpPr/>
        <p:nvPr/>
      </p:nvGrpSpPr>
      <p:grpSpPr>
        <a:xfrm>
          <a:off x="0" y="0"/>
          <a:ext cx="0" cy="0"/>
          <a:chOff x="0" y="0"/>
          <a:chExt cx="0" cy="0"/>
        </a:xfrm>
      </p:grpSpPr>
      <p:sp>
        <p:nvSpPr>
          <p:cNvPr id="30" name="Shape 30"/>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to con didascalia">
    <p:spTree>
      <p:nvGrpSpPr>
        <p:cNvPr id="1" name=""/>
        <p:cNvGrpSpPr/>
        <p:nvPr/>
      </p:nvGrpSpPr>
      <p:grpSpPr>
        <a:xfrm>
          <a:off x="0" y="0"/>
          <a:ext cx="0" cy="0"/>
          <a:chOff x="0" y="0"/>
          <a:chExt cx="0" cy="0"/>
        </a:xfrm>
      </p:grpSpPr>
      <p:sp>
        <p:nvSpPr>
          <p:cNvPr id="32" name="Shape 32"/>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solidFill>
                  <a:srgbClr val="000000"/>
                </a:solidFill>
              </a:defRPr>
            </a:pPr>
            <a:r>
              <a:rPr sz="2000" b="1">
                <a:solidFill>
                  <a:srgbClr val="1F497D"/>
                </a:solidFill>
              </a:rPr>
              <a:t>Fare clic per modificare lo stile del titolo</a:t>
            </a:r>
          </a:p>
        </p:txBody>
      </p:sp>
      <p:sp>
        <p:nvSpPr>
          <p:cNvPr id="33" name="Shape 33"/>
          <p:cNvSpPr>
            <a:spLocks noGrp="1"/>
          </p:cNvSpPr>
          <p:nvPr>
            <p:ph type="body" idx="1"/>
          </p:nvPr>
        </p:nvSpPr>
        <p:spPr>
          <a:xfrm>
            <a:off x="3575050" y="273050"/>
            <a:ext cx="5111750" cy="6584950"/>
          </a:xfrm>
          <a:prstGeom prst="rect">
            <a:avLst/>
          </a:prstGeom>
        </p:spPr>
        <p:txBody>
          <a:bodyPr/>
          <a:lstStyle/>
          <a:p>
            <a:pPr lvl="0">
              <a:defRPr sz="1800"/>
            </a:pPr>
            <a:r>
              <a:rPr sz="3200"/>
              <a:t>Fare clic per modificare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34" name="Shape 34"/>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magine con didascalia">
    <p:spTree>
      <p:nvGrpSpPr>
        <p:cNvPr id="1" name=""/>
        <p:cNvGrpSpPr/>
        <p:nvPr/>
      </p:nvGrpSpPr>
      <p:grpSpPr>
        <a:xfrm>
          <a:off x="0" y="0"/>
          <a:ext cx="0" cy="0"/>
          <a:chOff x="0" y="0"/>
          <a:chExt cx="0" cy="0"/>
        </a:xfrm>
      </p:grpSpPr>
      <p:sp>
        <p:nvSpPr>
          <p:cNvPr id="36" name="Shape 36"/>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solidFill>
                  <a:srgbClr val="000000"/>
                </a:solidFill>
              </a:defRPr>
            </a:pPr>
            <a:r>
              <a:rPr sz="2000" b="1">
                <a:solidFill>
                  <a:srgbClr val="1F497D"/>
                </a:solidFill>
              </a:rPr>
              <a:t>Fare clic per modificare lo stile del titolo</a:t>
            </a:r>
          </a:p>
        </p:txBody>
      </p:sp>
      <p:sp>
        <p:nvSpPr>
          <p:cNvPr id="37" name="Shape 37"/>
          <p:cNvSpPr>
            <a:spLocks noGrp="1"/>
          </p:cNvSpPr>
          <p:nvPr>
            <p:ph type="body" idx="1"/>
          </p:nvPr>
        </p:nvSpPr>
        <p:spPr>
          <a:xfrm>
            <a:off x="1792288" y="5367337"/>
            <a:ext cx="5486401" cy="804863"/>
          </a:xfrm>
          <a:prstGeom prst="rect">
            <a:avLst/>
          </a:prstGeom>
        </p:spPr>
        <p:txBody>
          <a:bodyPr/>
          <a:lstStyle>
            <a:lvl1pPr marL="0" indent="0">
              <a:spcBef>
                <a:spcPts val="300"/>
              </a:spcBef>
              <a:buSzTx/>
              <a:buNone/>
              <a:defRPr sz="1400"/>
            </a:lvl1pPr>
          </a:lstStyle>
          <a:p>
            <a:pPr lvl="0">
              <a:defRPr sz="1800"/>
            </a:pPr>
            <a:r>
              <a:rPr sz="1400"/>
              <a:t>Fare clic per modificare stili del testo dello schema</a:t>
            </a:r>
          </a:p>
        </p:txBody>
      </p:sp>
      <p:sp>
        <p:nvSpPr>
          <p:cNvPr id="38" name="Shape 38"/>
          <p:cNvSpPr>
            <a:spLocks noGrp="1"/>
          </p:cNvSpPr>
          <p:nvPr>
            <p:ph type="sldNum" sz="quarter" idx="2"/>
          </p:nvPr>
        </p:nvSpPr>
        <p:spPr>
          <a:prstGeom prst="rect">
            <a:avLst/>
          </a:prstGeom>
        </p:spPr>
        <p:txBody>
          <a:bodyPr/>
          <a:lstStyle/>
          <a:p>
            <a:pPr lvl="0"/>
            <a:fld id="{86CB4B4D-7CA3-9044-876B-883B54F8677D}" type="slidenum">
              <a:rPr/>
              <a:pPr lvl="0"/>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jpg"/>
          <p:cNvPicPr/>
          <p:nvPr/>
        </p:nvPicPr>
        <p:blipFill>
          <a:blip r:embed="rId14" cstate="print">
            <a:extLst/>
          </a:blip>
          <a:stretch>
            <a:fillRect/>
          </a:stretch>
        </p:blipFill>
        <p:spPr>
          <a:xfrm>
            <a:off x="251519" y="260647"/>
            <a:ext cx="504057" cy="721586"/>
          </a:xfrm>
          <a:prstGeom prst="rect">
            <a:avLst/>
          </a:prstGeom>
          <a:ln w="12700">
            <a:miter lim="400000"/>
          </a:ln>
        </p:spPr>
      </p:pic>
      <p:sp>
        <p:nvSpPr>
          <p:cNvPr id="3" name="Shape 3"/>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pPr lvl="0">
              <a:defRPr sz="1800">
                <a:solidFill>
                  <a:srgbClr val="000000"/>
                </a:solidFill>
              </a:defRPr>
            </a:pPr>
            <a:r>
              <a:rPr sz="4400">
                <a:solidFill>
                  <a:srgbClr val="1F497D"/>
                </a:solidFill>
              </a:rPr>
              <a:t>Fare clic per modificare lo stile del titolo</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pPr>
            <a:r>
              <a:rPr sz="3200"/>
              <a:t>Fare clic per modificare stili del testo dello schema</a:t>
            </a:r>
          </a:p>
          <a:p>
            <a:pPr lvl="1">
              <a:defRPr sz="1800"/>
            </a:pPr>
            <a:r>
              <a:rPr sz="3200"/>
              <a:t>Secondo livello</a:t>
            </a:r>
          </a:p>
          <a:p>
            <a:pPr lvl="2">
              <a:defRPr sz="1800"/>
            </a:pPr>
            <a:r>
              <a:rPr sz="3200"/>
              <a:t>Terzo livello</a:t>
            </a:r>
          </a:p>
          <a:p>
            <a:pPr lvl="3">
              <a:defRPr sz="1800"/>
            </a:pPr>
            <a:r>
              <a:rPr sz="3200"/>
              <a:t>Quarto livello</a:t>
            </a:r>
          </a:p>
          <a:p>
            <a:pPr lvl="4">
              <a:defRPr sz="1800"/>
            </a:pPr>
            <a:r>
              <a:rPr sz="3200"/>
              <a:t>Quinto livello</a:t>
            </a:r>
          </a:p>
        </p:txBody>
      </p:sp>
      <p:sp>
        <p:nvSpPr>
          <p:cNvPr id="5" name="Shape 5"/>
          <p:cNvSpPr>
            <a:spLocks noGrp="1"/>
          </p:cNvSpPr>
          <p:nvPr>
            <p:ph type="sldNum" sz="quarter" idx="2"/>
          </p:nvPr>
        </p:nvSpPr>
        <p:spPr>
          <a:xfrm>
            <a:off x="6553200" y="6245225"/>
            <a:ext cx="2133600" cy="288824"/>
          </a:xfrm>
          <a:prstGeom prst="rect">
            <a:avLst/>
          </a:prstGeom>
          <a:ln w="12700">
            <a:miter lim="400000"/>
          </a:ln>
        </p:spPr>
        <p:txBody>
          <a:bodyPr lIns="45719" rIns="45719">
            <a:spAutoFit/>
          </a:bodyPr>
          <a:lstStyle>
            <a:lvl1pPr algn="r">
              <a:defRPr sz="1400" u="none"/>
            </a:lvl1pPr>
          </a:lstStyle>
          <a:p>
            <a:pPr lvl="0"/>
            <a:fld id="{86CB4B4D-7CA3-9044-876B-883B54F8677D}" type="slidenum">
              <a:rPr/>
              <a:pPr lvl="0"/>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ctr">
        <a:defRPr sz="4400">
          <a:solidFill>
            <a:srgbClr val="1F497D"/>
          </a:solidFill>
          <a:latin typeface="Arial"/>
          <a:ea typeface="Arial"/>
          <a:cs typeface="Arial"/>
          <a:sym typeface="Arial"/>
        </a:defRPr>
      </a:lvl1pPr>
      <a:lvl2pPr algn="ctr">
        <a:defRPr sz="4400">
          <a:solidFill>
            <a:srgbClr val="1F497D"/>
          </a:solidFill>
          <a:latin typeface="Arial"/>
          <a:ea typeface="Arial"/>
          <a:cs typeface="Arial"/>
          <a:sym typeface="Arial"/>
        </a:defRPr>
      </a:lvl2pPr>
      <a:lvl3pPr algn="ctr">
        <a:defRPr sz="4400">
          <a:solidFill>
            <a:srgbClr val="1F497D"/>
          </a:solidFill>
          <a:latin typeface="Arial"/>
          <a:ea typeface="Arial"/>
          <a:cs typeface="Arial"/>
          <a:sym typeface="Arial"/>
        </a:defRPr>
      </a:lvl3pPr>
      <a:lvl4pPr algn="ctr">
        <a:defRPr sz="4400">
          <a:solidFill>
            <a:srgbClr val="1F497D"/>
          </a:solidFill>
          <a:latin typeface="Arial"/>
          <a:ea typeface="Arial"/>
          <a:cs typeface="Arial"/>
          <a:sym typeface="Arial"/>
        </a:defRPr>
      </a:lvl4pPr>
      <a:lvl5pPr algn="ctr">
        <a:defRPr sz="4400">
          <a:solidFill>
            <a:srgbClr val="1F497D"/>
          </a:solidFill>
          <a:latin typeface="Arial"/>
          <a:ea typeface="Arial"/>
          <a:cs typeface="Arial"/>
          <a:sym typeface="Arial"/>
        </a:defRPr>
      </a:lvl5pPr>
      <a:lvl6pPr indent="457200" algn="ctr">
        <a:defRPr sz="4400">
          <a:solidFill>
            <a:srgbClr val="1F497D"/>
          </a:solidFill>
          <a:latin typeface="Arial"/>
          <a:ea typeface="Arial"/>
          <a:cs typeface="Arial"/>
          <a:sym typeface="Arial"/>
        </a:defRPr>
      </a:lvl6pPr>
      <a:lvl7pPr indent="914400" algn="ctr">
        <a:defRPr sz="4400">
          <a:solidFill>
            <a:srgbClr val="1F497D"/>
          </a:solidFill>
          <a:latin typeface="Arial"/>
          <a:ea typeface="Arial"/>
          <a:cs typeface="Arial"/>
          <a:sym typeface="Arial"/>
        </a:defRPr>
      </a:lvl7pPr>
      <a:lvl8pPr indent="1371600" algn="ctr">
        <a:defRPr sz="4400">
          <a:solidFill>
            <a:srgbClr val="1F497D"/>
          </a:solidFill>
          <a:latin typeface="Arial"/>
          <a:ea typeface="Arial"/>
          <a:cs typeface="Arial"/>
          <a:sym typeface="Arial"/>
        </a:defRPr>
      </a:lvl8pPr>
      <a:lvl9pPr indent="1828800" algn="ctr">
        <a:defRPr sz="4400">
          <a:solidFill>
            <a:srgbClr val="1F497D"/>
          </a:solidFill>
          <a:latin typeface="Arial"/>
          <a:ea typeface="Arial"/>
          <a:cs typeface="Arial"/>
          <a:sym typeface="Arial"/>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219200" indent="-304800">
        <a:spcBef>
          <a:spcPts val="700"/>
        </a:spcBef>
        <a:buSzPct val="100000"/>
        <a:buChar char="•"/>
        <a:defRPr sz="3200">
          <a:latin typeface="Arial"/>
          <a:ea typeface="Arial"/>
          <a:cs typeface="Arial"/>
          <a:sym typeface="Arial"/>
        </a:defRPr>
      </a:lvl3pPr>
      <a:lvl4pPr marL="1737360" indent="-365760">
        <a:spcBef>
          <a:spcPts val="700"/>
        </a:spcBef>
        <a:buSzPct val="100000"/>
        <a:buChar char="–"/>
        <a:defRPr sz="3200">
          <a:latin typeface="Arial"/>
          <a:ea typeface="Arial"/>
          <a:cs typeface="Arial"/>
          <a:sym typeface="Arial"/>
        </a:defRPr>
      </a:lvl4pPr>
      <a:lvl5pPr marL="2194560" indent="-365760">
        <a:spcBef>
          <a:spcPts val="700"/>
        </a:spcBef>
        <a:buSzPct val="100000"/>
        <a:buChar char="»"/>
        <a:defRPr sz="3200">
          <a:latin typeface="Arial"/>
          <a:ea typeface="Arial"/>
          <a:cs typeface="Arial"/>
          <a:sym typeface="Arial"/>
        </a:defRPr>
      </a:lvl5pPr>
      <a:lvl6pPr marL="2651760" indent="-365760">
        <a:spcBef>
          <a:spcPts val="700"/>
        </a:spcBef>
        <a:buSzPct val="100000"/>
        <a:buChar char="»"/>
        <a:defRPr sz="3200">
          <a:latin typeface="Arial"/>
          <a:ea typeface="Arial"/>
          <a:cs typeface="Arial"/>
          <a:sym typeface="Arial"/>
        </a:defRPr>
      </a:lvl6pPr>
      <a:lvl7pPr marL="3108960" indent="-365760">
        <a:spcBef>
          <a:spcPts val="700"/>
        </a:spcBef>
        <a:buSzPct val="100000"/>
        <a:buChar char="»"/>
        <a:defRPr sz="3200">
          <a:latin typeface="Arial"/>
          <a:ea typeface="Arial"/>
          <a:cs typeface="Arial"/>
          <a:sym typeface="Arial"/>
        </a:defRPr>
      </a:lvl7pPr>
      <a:lvl8pPr marL="3566159" indent="-365759">
        <a:spcBef>
          <a:spcPts val="700"/>
        </a:spcBef>
        <a:buSzPct val="100000"/>
        <a:buChar char="»"/>
        <a:defRPr sz="3200">
          <a:latin typeface="Arial"/>
          <a:ea typeface="Arial"/>
          <a:cs typeface="Arial"/>
          <a:sym typeface="Arial"/>
        </a:defRPr>
      </a:lvl8pPr>
      <a:lvl9pPr marL="4023359" indent="-365759">
        <a:spcBef>
          <a:spcPts val="700"/>
        </a:spcBef>
        <a:buSzPct val="100000"/>
        <a:buChar char="»"/>
        <a:defRPr sz="3200">
          <a:latin typeface="Arial"/>
          <a:ea typeface="Arial"/>
          <a:cs typeface="Arial"/>
          <a:sym typeface="Arial"/>
        </a:defRPr>
      </a:lvl9pPr>
    </p:bodyStyle>
    <p:otherStyle>
      <a:lvl1pPr algn="r">
        <a:defRPr sz="1400">
          <a:solidFill>
            <a:schemeClr val="tx1"/>
          </a:solidFill>
          <a:latin typeface="+mn-lt"/>
          <a:ea typeface="+mn-ea"/>
          <a:cs typeface="+mn-cs"/>
          <a:sym typeface="Arial"/>
        </a:defRPr>
      </a:lvl1pPr>
      <a:lvl2pPr indent="457200" algn="r">
        <a:defRPr sz="1400">
          <a:solidFill>
            <a:schemeClr val="tx1"/>
          </a:solidFill>
          <a:latin typeface="+mn-lt"/>
          <a:ea typeface="+mn-ea"/>
          <a:cs typeface="+mn-cs"/>
          <a:sym typeface="Arial"/>
        </a:defRPr>
      </a:lvl2pPr>
      <a:lvl3pPr indent="914400" algn="r">
        <a:defRPr sz="1400">
          <a:solidFill>
            <a:schemeClr val="tx1"/>
          </a:solidFill>
          <a:latin typeface="+mn-lt"/>
          <a:ea typeface="+mn-ea"/>
          <a:cs typeface="+mn-cs"/>
          <a:sym typeface="Arial"/>
        </a:defRPr>
      </a:lvl3pPr>
      <a:lvl4pPr indent="1371600" algn="r">
        <a:defRPr sz="1400">
          <a:solidFill>
            <a:schemeClr val="tx1"/>
          </a:solidFill>
          <a:latin typeface="+mn-lt"/>
          <a:ea typeface="+mn-ea"/>
          <a:cs typeface="+mn-cs"/>
          <a:sym typeface="Arial"/>
        </a:defRPr>
      </a:lvl4pPr>
      <a:lvl5pPr indent="1828800" algn="r">
        <a:defRPr sz="1400">
          <a:solidFill>
            <a:schemeClr val="tx1"/>
          </a:solidFill>
          <a:latin typeface="+mn-lt"/>
          <a:ea typeface="+mn-ea"/>
          <a:cs typeface="+mn-cs"/>
          <a:sym typeface="Arial"/>
        </a:defRPr>
      </a:lvl5pPr>
      <a:lvl6pPr indent="2286000" algn="r">
        <a:defRPr sz="1400">
          <a:solidFill>
            <a:schemeClr val="tx1"/>
          </a:solidFill>
          <a:latin typeface="+mn-lt"/>
          <a:ea typeface="+mn-ea"/>
          <a:cs typeface="+mn-cs"/>
          <a:sym typeface="Arial"/>
        </a:defRPr>
      </a:lvl6pPr>
      <a:lvl7pPr indent="2743200" algn="r">
        <a:defRPr sz="1400">
          <a:solidFill>
            <a:schemeClr val="tx1"/>
          </a:solidFill>
          <a:latin typeface="+mn-lt"/>
          <a:ea typeface="+mn-ea"/>
          <a:cs typeface="+mn-cs"/>
          <a:sym typeface="Arial"/>
        </a:defRPr>
      </a:lvl7pPr>
      <a:lvl8pPr indent="3200400" algn="r">
        <a:defRPr sz="1400">
          <a:solidFill>
            <a:schemeClr val="tx1"/>
          </a:solidFill>
          <a:latin typeface="+mn-lt"/>
          <a:ea typeface="+mn-ea"/>
          <a:cs typeface="+mn-cs"/>
          <a:sym typeface="Arial"/>
        </a:defRPr>
      </a:lvl8pPr>
      <a:lvl9pPr indent="3657600" algn="r">
        <a:defRPr sz="14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p:nvPr/>
        </p:nvSpPr>
        <p:spPr>
          <a:xfrm>
            <a:off x="0" y="947165"/>
            <a:ext cx="647524" cy="2392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lvl1pPr>
              <a:defRPr sz="1100" u="none"/>
            </a:lvl1pPr>
          </a:lstStyle>
          <a:p>
            <a:pPr lvl="0">
              <a:defRPr sz="1800"/>
            </a:pPr>
            <a:r>
              <a:rPr sz="1100"/>
              <a:t>              </a:t>
            </a:r>
          </a:p>
        </p:txBody>
      </p:sp>
      <p:sp>
        <p:nvSpPr>
          <p:cNvPr id="54" name="Shape 54"/>
          <p:cNvSpPr/>
          <p:nvPr/>
        </p:nvSpPr>
        <p:spPr>
          <a:xfrm>
            <a:off x="0" y="1423415"/>
            <a:ext cx="492272" cy="2392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lvl1pPr>
              <a:defRPr sz="1100" u="none"/>
            </a:lvl1pPr>
          </a:lstStyle>
          <a:p>
            <a:pPr lvl="0">
              <a:defRPr sz="1800"/>
            </a:pPr>
            <a:r>
              <a:rPr sz="1100"/>
              <a:t>          </a:t>
            </a:r>
          </a:p>
        </p:txBody>
      </p:sp>
      <p:sp>
        <p:nvSpPr>
          <p:cNvPr id="55" name="Shape 55"/>
          <p:cNvSpPr/>
          <p:nvPr/>
        </p:nvSpPr>
        <p:spPr>
          <a:xfrm>
            <a:off x="0" y="1871090"/>
            <a:ext cx="1212606" cy="2392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lvl1pPr>
              <a:defRPr sz="1100" u="none"/>
            </a:lvl1pPr>
          </a:lstStyle>
          <a:p>
            <a:pPr lvl="0">
              <a:defRPr sz="1800"/>
            </a:pPr>
            <a:r>
              <a:rPr sz="1100"/>
              <a:t>      	     </a:t>
            </a:r>
          </a:p>
        </p:txBody>
      </p:sp>
      <p:sp>
        <p:nvSpPr>
          <p:cNvPr id="56" name="Shape 56"/>
          <p:cNvSpPr/>
          <p:nvPr/>
        </p:nvSpPr>
        <p:spPr>
          <a:xfrm>
            <a:off x="0" y="2271140"/>
            <a:ext cx="1134980" cy="2392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lvl1pPr>
              <a:defRPr sz="1100" u="none"/>
            </a:lvl1pPr>
          </a:lstStyle>
          <a:p>
            <a:pPr lvl="0">
              <a:defRPr sz="1800"/>
            </a:pPr>
            <a:r>
              <a:rPr sz="1100"/>
              <a:t>	   </a:t>
            </a:r>
          </a:p>
        </p:txBody>
      </p:sp>
      <p:sp>
        <p:nvSpPr>
          <p:cNvPr id="57" name="Shape 57"/>
          <p:cNvSpPr/>
          <p:nvPr/>
        </p:nvSpPr>
        <p:spPr>
          <a:xfrm>
            <a:off x="325809" y="1700808"/>
            <a:ext cx="8496946" cy="49202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u="none"/>
            </a:pPr>
            <a:r>
              <a:rPr sz="1400" b="1">
                <a:solidFill>
                  <a:srgbClr val="0070C0"/>
                </a:solidFill>
              </a:rPr>
              <a:t>GIORNATE FORMATIVE FONDI EUROPEI 2014-2020:</a:t>
            </a:r>
            <a:endParaRPr u="sng">
              <a:latin typeface="Futura Std Book"/>
              <a:ea typeface="Futura Std Book"/>
              <a:cs typeface="Futura Std Book"/>
              <a:sym typeface="Futura Std Book"/>
            </a:endParaRPr>
          </a:p>
          <a:p>
            <a:pPr lvl="0" algn="ctr">
              <a:defRPr u="none"/>
            </a:pPr>
            <a:r>
              <a:rPr sz="1400" b="1">
                <a:solidFill>
                  <a:srgbClr val="0070C0"/>
                </a:solidFill>
              </a:rPr>
              <a:t>OPPORTUNITA’ PER GLI ENTI LOCALI</a:t>
            </a:r>
          </a:p>
        </p:txBody>
      </p:sp>
      <p:sp>
        <p:nvSpPr>
          <p:cNvPr id="58" name="Shape 58"/>
          <p:cNvSpPr/>
          <p:nvPr/>
        </p:nvSpPr>
        <p:spPr>
          <a:xfrm>
            <a:off x="3347863" y="5130770"/>
            <a:ext cx="5193333" cy="7264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r">
              <a:defRPr u="none"/>
            </a:pPr>
            <a:r>
              <a:rPr sz="1400" b="1"/>
              <a:t>20 OTTOBRE 2015, PESCARA</a:t>
            </a:r>
            <a:endParaRPr u="sng">
              <a:latin typeface="Futura Std Book"/>
              <a:ea typeface="Futura Std Book"/>
              <a:cs typeface="Futura Std Book"/>
              <a:sym typeface="Futura Std Book"/>
            </a:endParaRPr>
          </a:p>
          <a:p>
            <a:pPr lvl="0" algn="r">
              <a:defRPr u="none"/>
            </a:pPr>
            <a:r>
              <a:rPr sz="1400" i="1">
                <a:latin typeface="Aparajita"/>
                <a:ea typeface="Aparajita"/>
                <a:cs typeface="Aparajita"/>
                <a:sym typeface="Aparajita"/>
              </a:rPr>
              <a:t>Sala conferenze Fondazione PescarAbruzzo</a:t>
            </a:r>
          </a:p>
          <a:p>
            <a:pPr lvl="0" algn="r">
              <a:defRPr u="none"/>
            </a:pPr>
            <a:r>
              <a:rPr sz="1400" i="1">
                <a:latin typeface="Aparajita"/>
                <a:ea typeface="Aparajita"/>
                <a:cs typeface="Aparajita"/>
                <a:sym typeface="Aparajita"/>
              </a:rPr>
              <a:t>Corso Umberto - 65122 Pescara</a:t>
            </a:r>
          </a:p>
        </p:txBody>
      </p:sp>
      <p:sp>
        <p:nvSpPr>
          <p:cNvPr id="59" name="Shape 59"/>
          <p:cNvSpPr/>
          <p:nvPr/>
        </p:nvSpPr>
        <p:spPr>
          <a:xfrm>
            <a:off x="325809" y="2492896"/>
            <a:ext cx="8496946" cy="105604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spcBef>
                <a:spcPts val="300"/>
              </a:spcBef>
              <a:defRPr u="none"/>
            </a:pPr>
            <a:r>
              <a:rPr sz="3200" b="1" dirty="0">
                <a:solidFill>
                  <a:srgbClr val="C00000"/>
                </a:solidFill>
              </a:rPr>
              <a:t>La </a:t>
            </a:r>
            <a:r>
              <a:rPr sz="3200" b="1" dirty="0" err="1">
                <a:solidFill>
                  <a:srgbClr val="C00000"/>
                </a:solidFill>
              </a:rPr>
              <a:t>programmazione</a:t>
            </a:r>
            <a:r>
              <a:rPr sz="3200" b="1" dirty="0">
                <a:solidFill>
                  <a:srgbClr val="C00000"/>
                </a:solidFill>
              </a:rPr>
              <a:t> </a:t>
            </a:r>
            <a:r>
              <a:rPr sz="3200" b="1" dirty="0" err="1">
                <a:solidFill>
                  <a:srgbClr val="C00000"/>
                </a:solidFill>
              </a:rPr>
              <a:t>dei</a:t>
            </a:r>
            <a:r>
              <a:rPr sz="3200" b="1" dirty="0">
                <a:solidFill>
                  <a:srgbClr val="C00000"/>
                </a:solidFill>
              </a:rPr>
              <a:t> </a:t>
            </a:r>
            <a:r>
              <a:rPr sz="3200" b="1" dirty="0" err="1">
                <a:solidFill>
                  <a:srgbClr val="C00000"/>
                </a:solidFill>
              </a:rPr>
              <a:t>Fondi</a:t>
            </a:r>
            <a:r>
              <a:rPr sz="3200" b="1" dirty="0">
                <a:solidFill>
                  <a:srgbClr val="C00000"/>
                </a:solidFill>
              </a:rPr>
              <a:t> </a:t>
            </a:r>
            <a:r>
              <a:rPr sz="3200" b="1" dirty="0" err="1">
                <a:solidFill>
                  <a:srgbClr val="C00000"/>
                </a:solidFill>
              </a:rPr>
              <a:t>Europei</a:t>
            </a:r>
            <a:endParaRPr u="sng" dirty="0">
              <a:latin typeface="Futura Std Book"/>
              <a:ea typeface="Futura Std Book"/>
              <a:cs typeface="Futura Std Book"/>
              <a:sym typeface="Futura Std Book"/>
            </a:endParaRPr>
          </a:p>
          <a:p>
            <a:pPr lvl="0" algn="ctr">
              <a:spcBef>
                <a:spcPts val="300"/>
              </a:spcBef>
              <a:defRPr u="none"/>
            </a:pPr>
            <a:r>
              <a:rPr sz="3200" b="1" dirty="0" err="1">
                <a:solidFill>
                  <a:srgbClr val="C00000"/>
                </a:solidFill>
              </a:rPr>
              <a:t>della</a:t>
            </a:r>
            <a:r>
              <a:rPr sz="3200" b="1" dirty="0">
                <a:solidFill>
                  <a:srgbClr val="C00000"/>
                </a:solidFill>
              </a:rPr>
              <a:t> </a:t>
            </a:r>
            <a:r>
              <a:rPr sz="3200" b="1" dirty="0" err="1">
                <a:solidFill>
                  <a:srgbClr val="C00000"/>
                </a:solidFill>
              </a:rPr>
              <a:t>Regione</a:t>
            </a:r>
            <a:r>
              <a:rPr sz="3200" b="1" dirty="0">
                <a:solidFill>
                  <a:srgbClr val="C00000"/>
                </a:solidFill>
              </a:rPr>
              <a:t> Abruzzo FSE-FESR </a:t>
            </a:r>
            <a:r>
              <a:rPr sz="3200" b="1" dirty="0" err="1">
                <a:solidFill>
                  <a:srgbClr val="C00000"/>
                </a:solidFill>
              </a:rPr>
              <a:t>ed</a:t>
            </a:r>
            <a:r>
              <a:rPr sz="3200" b="1" dirty="0">
                <a:solidFill>
                  <a:srgbClr val="C00000"/>
                </a:solidFill>
              </a:rPr>
              <a:t> FSC</a:t>
            </a:r>
          </a:p>
        </p:txBody>
      </p:sp>
      <p:grpSp>
        <p:nvGrpSpPr>
          <p:cNvPr id="69" name="Group 69"/>
          <p:cNvGrpSpPr/>
          <p:nvPr/>
        </p:nvGrpSpPr>
        <p:grpSpPr>
          <a:xfrm>
            <a:off x="1156183" y="5750023"/>
            <a:ext cx="6831633" cy="609601"/>
            <a:chOff x="0" y="0"/>
            <a:chExt cx="6831632" cy="609600"/>
          </a:xfrm>
        </p:grpSpPr>
        <p:pic>
          <p:nvPicPr>
            <p:cNvPr id="60" name="image2.png"/>
            <p:cNvPicPr/>
            <p:nvPr/>
          </p:nvPicPr>
          <p:blipFill>
            <a:blip r:embed="rId2" cstate="print">
              <a:extLst/>
            </a:blip>
            <a:stretch>
              <a:fillRect/>
            </a:stretch>
          </p:blipFill>
          <p:spPr>
            <a:xfrm>
              <a:off x="-1" y="0"/>
              <a:ext cx="314326" cy="609600"/>
            </a:xfrm>
            <a:prstGeom prst="rect">
              <a:avLst/>
            </a:prstGeom>
            <a:ln w="12700" cap="flat">
              <a:noFill/>
              <a:miter lim="400000"/>
            </a:ln>
            <a:effectLst/>
          </p:spPr>
        </p:pic>
        <p:grpSp>
          <p:nvGrpSpPr>
            <p:cNvPr id="63" name="Group 63" descr="Logo_Comune_Pescara"/>
            <p:cNvGrpSpPr/>
            <p:nvPr/>
          </p:nvGrpSpPr>
          <p:grpSpPr>
            <a:xfrm>
              <a:off x="1728191" y="161925"/>
              <a:ext cx="495301" cy="447676"/>
              <a:chOff x="0" y="0"/>
              <a:chExt cx="495300" cy="447675"/>
            </a:xfrm>
          </p:grpSpPr>
          <p:sp>
            <p:nvSpPr>
              <p:cNvPr id="61" name="Shape 61"/>
              <p:cNvSpPr/>
              <p:nvPr/>
            </p:nvSpPr>
            <p:spPr>
              <a:xfrm>
                <a:off x="0" y="0"/>
                <a:ext cx="495300" cy="447675"/>
              </a:xfrm>
              <a:prstGeom prst="rect">
                <a:avLst/>
              </a:prstGeom>
              <a:solidFill>
                <a:srgbClr val="FFFFFF"/>
              </a:solidFill>
              <a:ln w="12700" cap="flat">
                <a:noFill/>
                <a:miter lim="400000"/>
              </a:ln>
              <a:effectLst/>
            </p:spPr>
            <p:txBody>
              <a:bodyPr wrap="square" lIns="0" tIns="0" rIns="0" bIns="0" numCol="1" anchor="ctr">
                <a:noAutofit/>
              </a:bodyPr>
              <a:lstStyle/>
              <a:p>
                <a:pPr lvl="0"/>
                <a:endParaRPr/>
              </a:p>
            </p:txBody>
          </p:sp>
          <p:pic>
            <p:nvPicPr>
              <p:cNvPr id="62" name="image3.png"/>
              <p:cNvPicPr/>
              <p:nvPr/>
            </p:nvPicPr>
            <p:blipFill>
              <a:blip r:embed="rId3" cstate="print">
                <a:extLst/>
              </a:blip>
              <a:stretch>
                <a:fillRect/>
              </a:stretch>
            </p:blipFill>
            <p:spPr>
              <a:xfrm>
                <a:off x="0" y="0"/>
                <a:ext cx="495300" cy="447675"/>
              </a:xfrm>
              <a:prstGeom prst="rect">
                <a:avLst/>
              </a:prstGeom>
              <a:ln w="12700" cap="flat">
                <a:noFill/>
                <a:miter lim="400000"/>
              </a:ln>
              <a:effectLst/>
            </p:spPr>
          </p:pic>
        </p:grpSp>
        <p:pic>
          <p:nvPicPr>
            <p:cNvPr id="64" name="image4.jpg" descr="trilogo 2  (3)"/>
            <p:cNvPicPr/>
            <p:nvPr/>
          </p:nvPicPr>
          <p:blipFill>
            <a:blip r:embed="rId4" cstate="print">
              <a:extLst/>
            </a:blip>
            <a:stretch>
              <a:fillRect/>
            </a:stretch>
          </p:blipFill>
          <p:spPr>
            <a:xfrm>
              <a:off x="2592287" y="177552"/>
              <a:ext cx="2876551" cy="400051"/>
            </a:xfrm>
            <a:prstGeom prst="rect">
              <a:avLst/>
            </a:prstGeom>
            <a:ln w="12700" cap="flat">
              <a:noFill/>
              <a:miter lim="400000"/>
            </a:ln>
            <a:effectLst/>
          </p:spPr>
        </p:pic>
        <p:pic>
          <p:nvPicPr>
            <p:cNvPr id="65" name="image5.jpeg" descr="accademia"/>
            <p:cNvPicPr/>
            <p:nvPr/>
          </p:nvPicPr>
          <p:blipFill>
            <a:blip r:embed="rId5" cstate="print">
              <a:extLst/>
            </a:blip>
            <a:stretch>
              <a:fillRect/>
            </a:stretch>
          </p:blipFill>
          <p:spPr>
            <a:xfrm>
              <a:off x="5688631" y="229369"/>
              <a:ext cx="1143001" cy="323851"/>
            </a:xfrm>
            <a:prstGeom prst="rect">
              <a:avLst/>
            </a:prstGeom>
            <a:ln w="12700" cap="flat">
              <a:noFill/>
              <a:miter lim="400000"/>
            </a:ln>
            <a:effectLst/>
          </p:spPr>
        </p:pic>
        <p:grpSp>
          <p:nvGrpSpPr>
            <p:cNvPr id="68" name="Group 68" descr="Logo_EDIC_Pescara"/>
            <p:cNvGrpSpPr/>
            <p:nvPr/>
          </p:nvGrpSpPr>
          <p:grpSpPr>
            <a:xfrm>
              <a:off x="792087" y="133350"/>
              <a:ext cx="495301" cy="476251"/>
              <a:chOff x="0" y="0"/>
              <a:chExt cx="495300" cy="476250"/>
            </a:xfrm>
          </p:grpSpPr>
          <p:sp>
            <p:nvSpPr>
              <p:cNvPr id="66" name="Shape 66"/>
              <p:cNvSpPr/>
              <p:nvPr/>
            </p:nvSpPr>
            <p:spPr>
              <a:xfrm>
                <a:off x="0" y="0"/>
                <a:ext cx="495300" cy="476250"/>
              </a:xfrm>
              <a:prstGeom prst="rect">
                <a:avLst/>
              </a:prstGeom>
              <a:solidFill>
                <a:srgbClr val="FFFFFF"/>
              </a:solidFill>
              <a:ln w="12700" cap="flat">
                <a:noFill/>
                <a:miter lim="400000"/>
              </a:ln>
              <a:effectLst/>
            </p:spPr>
            <p:txBody>
              <a:bodyPr wrap="square" lIns="0" tIns="0" rIns="0" bIns="0" numCol="1" anchor="ctr">
                <a:noAutofit/>
              </a:bodyPr>
              <a:lstStyle/>
              <a:p>
                <a:pPr lvl="0"/>
                <a:endParaRPr/>
              </a:p>
            </p:txBody>
          </p:sp>
          <p:pic>
            <p:nvPicPr>
              <p:cNvPr id="67" name="image6.png"/>
              <p:cNvPicPr/>
              <p:nvPr/>
            </p:nvPicPr>
            <p:blipFill>
              <a:blip r:embed="rId6" cstate="print">
                <a:extLst/>
              </a:blip>
              <a:stretch>
                <a:fillRect/>
              </a:stretch>
            </p:blipFill>
            <p:spPr>
              <a:xfrm>
                <a:off x="0" y="0"/>
                <a:ext cx="495300" cy="476250"/>
              </a:xfrm>
              <a:prstGeom prst="rect">
                <a:avLst/>
              </a:prstGeom>
              <a:ln w="12700" cap="flat">
                <a:noFill/>
                <a:miter lim="400000"/>
              </a:ln>
              <a:effectLst/>
            </p:spPr>
          </p:pic>
        </p:grpSp>
      </p:grpSp>
      <p:pic>
        <p:nvPicPr>
          <p:cNvPr id="70" name="image1.jpg"/>
          <p:cNvPicPr/>
          <p:nvPr/>
        </p:nvPicPr>
        <p:blipFill>
          <a:blip r:embed="rId7" cstate="print">
            <a:extLst/>
          </a:blip>
          <a:stretch>
            <a:fillRect/>
          </a:stretch>
        </p:blipFill>
        <p:spPr>
          <a:xfrm>
            <a:off x="4173973" y="398336"/>
            <a:ext cx="796054" cy="1139598"/>
          </a:xfrm>
          <a:prstGeom prst="rect">
            <a:avLst/>
          </a:prstGeom>
          <a:ln w="12700">
            <a:miter lim="400000"/>
          </a:ln>
        </p:spPr>
      </p:pic>
      <p:sp>
        <p:nvSpPr>
          <p:cNvPr id="71" name="Shape 71"/>
          <p:cNvSpPr/>
          <p:nvPr/>
        </p:nvSpPr>
        <p:spPr>
          <a:xfrm>
            <a:off x="1466137" y="4000222"/>
            <a:ext cx="6216289" cy="61736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lvl="0" algn="ctr">
              <a:defRPr u="none"/>
            </a:pPr>
            <a:r>
              <a:rPr b="1" dirty="0" err="1"/>
              <a:t>Dott</a:t>
            </a:r>
            <a:r>
              <a:rPr b="1" dirty="0"/>
              <a:t>. Giovanni </a:t>
            </a:r>
            <a:r>
              <a:rPr b="1" dirty="0" err="1"/>
              <a:t>Savini</a:t>
            </a:r>
            <a:endParaRPr u="sng" dirty="0">
              <a:latin typeface="Futura Std Book"/>
              <a:ea typeface="Futura Std Book"/>
              <a:cs typeface="Futura Std Book"/>
              <a:sym typeface="Futura Std Book"/>
            </a:endParaRPr>
          </a:p>
          <a:p>
            <a:pPr lvl="0" algn="ctr">
              <a:defRPr u="none"/>
            </a:pPr>
            <a:r>
              <a:rPr dirty="0"/>
              <a:t>Capo </a:t>
            </a:r>
            <a:r>
              <a:rPr dirty="0" err="1"/>
              <a:t>Dipartimento</a:t>
            </a:r>
            <a:r>
              <a:rPr dirty="0"/>
              <a:t> </a:t>
            </a:r>
            <a:r>
              <a:rPr dirty="0" err="1"/>
              <a:t>della</a:t>
            </a:r>
            <a:r>
              <a:rPr dirty="0"/>
              <a:t> Presidenza e </a:t>
            </a:r>
            <a:r>
              <a:rPr dirty="0" err="1"/>
              <a:t>Rapporti</a:t>
            </a:r>
            <a:r>
              <a:rPr dirty="0"/>
              <a:t> con </a:t>
            </a:r>
            <a:r>
              <a:rPr dirty="0" err="1"/>
              <a:t>l’Europa</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xfrm>
            <a:off x="457200" y="274638"/>
            <a:ext cx="8229600" cy="1143001"/>
          </a:xfrm>
          <a:prstGeom prst="rect">
            <a:avLst/>
          </a:prstGeom>
        </p:spPr>
        <p:txBody>
          <a:bodyPr lIns="0" tIns="0" rIns="0" bIns="0">
            <a:normAutofit/>
          </a:bodyPr>
          <a:lstStyle/>
          <a:p>
            <a:pPr lvl="0" defTabSz="740663">
              <a:defRPr sz="1800">
                <a:solidFill>
                  <a:srgbClr val="000000"/>
                </a:solidFill>
              </a:defRPr>
            </a:pPr>
            <a:r>
              <a:rPr sz="3564">
                <a:solidFill>
                  <a:srgbClr val="1F497D"/>
                </a:solidFill>
              </a:rPr>
              <a:t>IL POR FESR </a:t>
            </a:r>
            <a:br>
              <a:rPr sz="3564">
                <a:solidFill>
                  <a:srgbClr val="1F497D"/>
                </a:solidFill>
              </a:rPr>
            </a:br>
            <a:r>
              <a:rPr sz="3564">
                <a:solidFill>
                  <a:srgbClr val="1F497D"/>
                </a:solidFill>
              </a:rPr>
              <a:t>e la strategia EUSAIR</a:t>
            </a:r>
          </a:p>
        </p:txBody>
      </p:sp>
      <p:sp>
        <p:nvSpPr>
          <p:cNvPr id="153" name="Shape 153"/>
          <p:cNvSpPr>
            <a:spLocks noGrp="1"/>
          </p:cNvSpPr>
          <p:nvPr>
            <p:ph type="body" idx="1"/>
          </p:nvPr>
        </p:nvSpPr>
        <p:spPr>
          <a:xfrm>
            <a:off x="457200" y="1600200"/>
            <a:ext cx="8229600" cy="4525963"/>
          </a:xfrm>
          <a:prstGeom prst="rect">
            <a:avLst/>
          </a:prstGeom>
        </p:spPr>
        <p:txBody>
          <a:bodyPr lIns="0" tIns="0" rIns="0" bIns="0">
            <a:normAutofit/>
          </a:bodyPr>
          <a:lstStyle/>
          <a:p>
            <a:pPr marL="0" lvl="0" indent="0" algn="ctr">
              <a:buSzTx/>
              <a:buNone/>
              <a:defRPr sz="1800"/>
            </a:pPr>
            <a:r>
              <a:rPr b="1"/>
              <a:t> l’Abruzzo</a:t>
            </a:r>
            <a:r>
              <a:rPr sz="3200"/>
              <a:t>  </a:t>
            </a:r>
          </a:p>
          <a:p>
            <a:pPr marL="0" lvl="0" indent="0" algn="ctr">
              <a:spcBef>
                <a:spcPts val="300"/>
              </a:spcBef>
              <a:buSzTx/>
              <a:buNone/>
              <a:defRPr sz="1800"/>
            </a:pPr>
            <a:r>
              <a:rPr sz="1400"/>
              <a:t>insieme al Friuli Venezia Giulia </a:t>
            </a:r>
          </a:p>
          <a:p>
            <a:pPr marL="0" lvl="0" indent="0" algn="ctr">
              <a:spcBef>
                <a:spcPts val="300"/>
              </a:spcBef>
              <a:buSzTx/>
              <a:buNone/>
              <a:defRPr sz="1800"/>
            </a:pPr>
            <a:r>
              <a:rPr sz="1400"/>
              <a:t>è stata designata </a:t>
            </a:r>
          </a:p>
          <a:p>
            <a:pPr marL="0" lvl="0" indent="0" algn="ctr">
              <a:buSzTx/>
              <a:buNone/>
              <a:defRPr sz="1800"/>
            </a:pPr>
            <a:endParaRPr b="1"/>
          </a:p>
          <a:p>
            <a:pPr marL="0" lvl="0" indent="0" algn="ctr">
              <a:spcBef>
                <a:spcPts val="400"/>
              </a:spcBef>
              <a:buSzTx/>
              <a:buNone/>
              <a:defRPr sz="1800"/>
            </a:pPr>
            <a:r>
              <a:rPr b="1">
                <a:solidFill>
                  <a:srgbClr val="558ED5"/>
                </a:solidFill>
              </a:rPr>
              <a:t>Coordinatore del Pilastro 2 «Collegare la Regione (trasporti e energia)»</a:t>
            </a:r>
          </a:p>
          <a:p>
            <a:pPr marL="0" lvl="0" indent="0" algn="ctr">
              <a:buSzTx/>
              <a:buNone/>
              <a:defRPr sz="1800"/>
            </a:pPr>
            <a:endParaRPr b="1"/>
          </a:p>
          <a:p>
            <a:pPr marL="0" lvl="0" indent="0" algn="ctr">
              <a:buSzTx/>
              <a:buNone/>
              <a:defRPr sz="1800"/>
            </a:pPr>
            <a:endParaRPr b="1"/>
          </a:p>
          <a:p>
            <a:pPr marL="0" lvl="0" indent="0" algn="ctr">
              <a:buSzTx/>
              <a:buNone/>
              <a:defRPr sz="1800"/>
            </a:pPr>
            <a:endParaRPr b="1"/>
          </a:p>
          <a:p>
            <a:pPr marL="0" lvl="0" indent="0" algn="ctr">
              <a:buSzTx/>
              <a:buNone/>
              <a:defRPr sz="1800"/>
            </a:pPr>
            <a:endParaRPr b="1"/>
          </a:p>
          <a:p>
            <a:pPr marL="0" lvl="0" indent="0" algn="ctr">
              <a:buSzTx/>
              <a:buNone/>
              <a:defRPr sz="1800"/>
            </a:pPr>
            <a:endParaRPr b="1"/>
          </a:p>
          <a:p>
            <a:pPr marL="0" lvl="0" indent="0" algn="ctr">
              <a:spcBef>
                <a:spcPts val="300"/>
              </a:spcBef>
              <a:buSzTx/>
              <a:buNone/>
              <a:defRPr sz="1800"/>
            </a:pPr>
            <a:r>
              <a:rPr sz="1400" i="1"/>
              <a:t>Guidare gli Steering groups deputati a sviluppare </a:t>
            </a:r>
          </a:p>
          <a:p>
            <a:pPr marL="0" lvl="0" indent="0" algn="ctr">
              <a:spcBef>
                <a:spcPts val="300"/>
              </a:spcBef>
              <a:buSzTx/>
              <a:buNone/>
              <a:defRPr sz="1800"/>
            </a:pPr>
            <a:r>
              <a:rPr sz="1400" i="1"/>
              <a:t>i criteri di selezione delle azioni e dei progetti attivabili</a:t>
            </a:r>
          </a:p>
        </p:txBody>
      </p:sp>
      <p:sp>
        <p:nvSpPr>
          <p:cNvPr id="154" name="Shape 154"/>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10</a:t>
            </a:fld>
            <a:endParaRPr sz="1400"/>
          </a:p>
        </p:txBody>
      </p:sp>
      <p:sp>
        <p:nvSpPr>
          <p:cNvPr id="155" name="Shape 155"/>
          <p:cNvSpPr/>
          <p:nvPr/>
        </p:nvSpPr>
        <p:spPr>
          <a:xfrm rot="5400000">
            <a:off x="3841767" y="2935096"/>
            <a:ext cx="1224137" cy="2355961"/>
          </a:xfrm>
          <a:prstGeom prst="rightArrow">
            <a:avLst>
              <a:gd name="adj1" fmla="val 75000"/>
              <a:gd name="adj2" fmla="val 50000"/>
            </a:avLst>
          </a:prstGeom>
          <a:solidFill>
            <a:srgbClr val="D7E4BD">
              <a:alpha val="90000"/>
            </a:srgbClr>
          </a:solidFill>
          <a:ln>
            <a:solidFill>
              <a:srgbClr val="CFD7E7">
                <a:alpha val="90000"/>
              </a:srgbClr>
            </a:solidFill>
          </a:ln>
          <a:effectLst>
            <a:outerShdw blurRad="38100" dist="23000" dir="5400000" rotWithShape="0">
              <a:srgbClr val="000000">
                <a:alpha val="35000"/>
              </a:srgbClr>
            </a:outerShdw>
          </a:effectLst>
        </p:spPr>
        <p:txBody>
          <a:bodyPr lIns="0" tIns="0" rIns="0" bIns="0"/>
          <a:lstStyle/>
          <a:p>
            <a:pPr lvl="0">
              <a:defRPr>
                <a:latin typeface="Futura Std Book"/>
                <a:ea typeface="Futura Std Book"/>
                <a:cs typeface="Futura Std Book"/>
                <a:sym typeface="Futura Std Book"/>
              </a:defRPr>
            </a:pPr>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p:cNvSpPr>
          <p:nvPr>
            <p:ph type="body" idx="1"/>
          </p:nvPr>
        </p:nvSpPr>
        <p:spPr>
          <a:xfrm>
            <a:off x="457200" y="616667"/>
            <a:ext cx="8229600" cy="5407712"/>
          </a:xfrm>
          <a:prstGeom prst="rect">
            <a:avLst/>
          </a:prstGeom>
        </p:spPr>
        <p:txBody>
          <a:bodyPr lIns="0" tIns="0" rIns="0" bIns="0">
            <a:normAutofit/>
          </a:bodyPr>
          <a:lstStyle/>
          <a:p>
            <a:pPr marL="0" lvl="0" indent="0" algn="ctr">
              <a:spcBef>
                <a:spcPts val="400"/>
              </a:spcBef>
              <a:buSzTx/>
              <a:buNone/>
              <a:defRPr sz="1800"/>
            </a:pPr>
            <a:r>
              <a:t>Nel contribuire all’attuazione della Strategia, </a:t>
            </a:r>
          </a:p>
          <a:p>
            <a:pPr marL="0" lvl="0" indent="0" algn="ctr">
              <a:spcBef>
                <a:spcPts val="400"/>
              </a:spcBef>
              <a:buSzTx/>
              <a:buNone/>
              <a:defRPr sz="1800"/>
            </a:pPr>
            <a:r>
              <a:t>l’Abruzzo intende valorizzare l’esperienza condotta con </a:t>
            </a:r>
          </a:p>
          <a:p>
            <a:pPr marL="0" lvl="0" indent="0" algn="ctr">
              <a:spcBef>
                <a:spcPts val="400"/>
              </a:spcBef>
              <a:buSzTx/>
              <a:buNone/>
              <a:defRPr sz="1800"/>
            </a:pPr>
            <a:r>
              <a:t>il Programma </a:t>
            </a:r>
            <a:r>
              <a:rPr b="1" i="1"/>
              <a:t>IPA Adriatic</a:t>
            </a:r>
          </a:p>
        </p:txBody>
      </p:sp>
      <p:sp>
        <p:nvSpPr>
          <p:cNvPr id="158" name="Shape 158"/>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11</a:t>
            </a:fld>
            <a:endParaRPr sz="1400"/>
          </a:p>
        </p:txBody>
      </p:sp>
      <p:grpSp>
        <p:nvGrpSpPr>
          <p:cNvPr id="161" name="Group 161"/>
          <p:cNvGrpSpPr/>
          <p:nvPr/>
        </p:nvGrpSpPr>
        <p:grpSpPr>
          <a:xfrm>
            <a:off x="2445554" y="2996951"/>
            <a:ext cx="4155514" cy="367170"/>
            <a:chOff x="0" y="0"/>
            <a:chExt cx="4155513" cy="367169"/>
          </a:xfrm>
        </p:grpSpPr>
        <p:sp>
          <p:nvSpPr>
            <p:cNvPr id="159" name="Shape 159"/>
            <p:cNvSpPr/>
            <p:nvPr/>
          </p:nvSpPr>
          <p:spPr>
            <a:xfrm>
              <a:off x="-1" y="-1"/>
              <a:ext cx="208837" cy="367168"/>
            </a:xfrm>
            <a:custGeom>
              <a:avLst/>
              <a:gdLst/>
              <a:ahLst/>
              <a:cxnLst>
                <a:cxn ang="0">
                  <a:pos x="wd2" y="hd2"/>
                </a:cxn>
                <a:cxn ang="5400000">
                  <a:pos x="wd2" y="hd2"/>
                </a:cxn>
                <a:cxn ang="10800000">
                  <a:pos x="wd2" y="hd2"/>
                </a:cxn>
                <a:cxn ang="16200000">
                  <a:pos x="wd2" y="hd2"/>
                </a:cxn>
              </a:cxnLst>
              <a:rect l="0" t="0" r="r" b="b"/>
              <a:pathLst>
                <a:path w="21600" h="21600" extrusionOk="0">
                  <a:moveTo>
                    <a:pt x="0" y="15457"/>
                  </a:moveTo>
                  <a:lnTo>
                    <a:pt x="5400" y="15457"/>
                  </a:lnTo>
                  <a:lnTo>
                    <a:pt x="5400" y="0"/>
                  </a:lnTo>
                  <a:lnTo>
                    <a:pt x="16200" y="0"/>
                  </a:lnTo>
                  <a:lnTo>
                    <a:pt x="16200" y="15457"/>
                  </a:lnTo>
                  <a:lnTo>
                    <a:pt x="21600" y="15457"/>
                  </a:lnTo>
                  <a:lnTo>
                    <a:pt x="10800" y="21600"/>
                  </a:ln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160" name="Shape 160"/>
            <p:cNvSpPr/>
            <p:nvPr/>
          </p:nvSpPr>
          <p:spPr>
            <a:xfrm>
              <a:off x="3946677" y="0"/>
              <a:ext cx="208837" cy="367170"/>
            </a:xfrm>
            <a:custGeom>
              <a:avLst/>
              <a:gdLst/>
              <a:ahLst/>
              <a:cxnLst>
                <a:cxn ang="0">
                  <a:pos x="wd2" y="hd2"/>
                </a:cxn>
                <a:cxn ang="5400000">
                  <a:pos x="wd2" y="hd2"/>
                </a:cxn>
                <a:cxn ang="10800000">
                  <a:pos x="wd2" y="hd2"/>
                </a:cxn>
                <a:cxn ang="16200000">
                  <a:pos x="wd2" y="hd2"/>
                </a:cxn>
              </a:cxnLst>
              <a:rect l="0" t="0" r="r" b="b"/>
              <a:pathLst>
                <a:path w="21600" h="21600" extrusionOk="0">
                  <a:moveTo>
                    <a:pt x="0" y="15457"/>
                  </a:moveTo>
                  <a:lnTo>
                    <a:pt x="5400" y="15457"/>
                  </a:lnTo>
                  <a:lnTo>
                    <a:pt x="5400" y="0"/>
                  </a:lnTo>
                  <a:lnTo>
                    <a:pt x="16200" y="0"/>
                  </a:lnTo>
                  <a:lnTo>
                    <a:pt x="16200" y="15457"/>
                  </a:lnTo>
                  <a:lnTo>
                    <a:pt x="21600" y="15457"/>
                  </a:lnTo>
                  <a:lnTo>
                    <a:pt x="10800" y="21600"/>
                  </a:lnTo>
                  <a:close/>
                </a:path>
              </a:pathLst>
            </a:custGeom>
            <a:solidFill>
              <a:srgbClr val="C0504D"/>
            </a:solidFill>
            <a:ln w="25400" cap="flat">
              <a:solidFill>
                <a:srgbClr val="8C3A38"/>
              </a:solidFill>
              <a:prstDash val="solid"/>
              <a:bevel/>
            </a:ln>
            <a:effectLst/>
          </p:spPr>
          <p:txBody>
            <a:bodyPr wrap="square" lIns="0" tIns="0" rIns="0" bIns="0" numCol="1" anchor="ctr">
              <a:noAutofit/>
            </a:bodyPr>
            <a:lstStyle/>
            <a:p>
              <a:pPr lvl="0" algn="ctr">
                <a:defRPr>
                  <a:solidFill>
                    <a:srgbClr val="FFFFFF"/>
                  </a:solidFill>
                </a:defRPr>
              </a:pPr>
              <a:endParaRPr/>
            </a:p>
          </p:txBody>
        </p:sp>
      </p:grpSp>
      <p:grpSp>
        <p:nvGrpSpPr>
          <p:cNvPr id="168" name="Group 168"/>
          <p:cNvGrpSpPr/>
          <p:nvPr/>
        </p:nvGrpSpPr>
        <p:grpSpPr>
          <a:xfrm>
            <a:off x="653592" y="3429000"/>
            <a:ext cx="7740769" cy="1138005"/>
            <a:chOff x="0" y="0"/>
            <a:chExt cx="7740768" cy="1138004"/>
          </a:xfrm>
        </p:grpSpPr>
        <p:grpSp>
          <p:nvGrpSpPr>
            <p:cNvPr id="164" name="Group 164"/>
            <p:cNvGrpSpPr/>
            <p:nvPr/>
          </p:nvGrpSpPr>
          <p:grpSpPr>
            <a:xfrm>
              <a:off x="-1" y="0"/>
              <a:ext cx="3792761" cy="1138005"/>
              <a:chOff x="0" y="0"/>
              <a:chExt cx="3792759" cy="1138004"/>
            </a:xfrm>
          </p:grpSpPr>
          <p:sp>
            <p:nvSpPr>
              <p:cNvPr id="162" name="Shape 162"/>
              <p:cNvSpPr/>
              <p:nvPr/>
            </p:nvSpPr>
            <p:spPr>
              <a:xfrm>
                <a:off x="0" y="0"/>
                <a:ext cx="3792760" cy="1138005"/>
              </a:xfrm>
              <a:prstGeom prst="rect">
                <a:avLst/>
              </a:prstGeom>
              <a:solidFill>
                <a:srgbClr val="4F81BD"/>
              </a:solidFill>
              <a:ln w="25400" cap="flat">
                <a:solidFill>
                  <a:srgbClr val="3A5E8A"/>
                </a:solidFill>
                <a:prstDash val="solid"/>
                <a:bevel/>
              </a:ln>
              <a:effectLst/>
            </p:spPr>
            <p:txBody>
              <a:bodyPr wrap="square" lIns="0" tIns="0" rIns="0" bIns="0" numCol="1" anchor="ctr">
                <a:noAutofit/>
              </a:bodyPr>
              <a:lstStyle/>
              <a:p>
                <a:pPr lvl="0">
                  <a:defRPr sz="1200" u="none">
                    <a:solidFill>
                      <a:srgbClr val="FFFFFF"/>
                    </a:solidFill>
                  </a:defRPr>
                </a:pPr>
                <a:endParaRPr/>
              </a:p>
            </p:txBody>
          </p:sp>
          <p:sp>
            <p:nvSpPr>
              <p:cNvPr id="163" name="Shape 163"/>
              <p:cNvSpPr/>
              <p:nvPr/>
            </p:nvSpPr>
            <p:spPr>
              <a:xfrm>
                <a:off x="0" y="170175"/>
                <a:ext cx="3792760" cy="7976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p>
                <a:pPr marL="152400" lvl="0" indent="-152400">
                  <a:buSzPct val="100000"/>
                  <a:buAutoNum type="arabicPeriod"/>
                  <a:defRPr u="none"/>
                </a:pPr>
                <a:r>
                  <a:rPr sz="1200">
                    <a:solidFill>
                      <a:srgbClr val="FFFFFF"/>
                    </a:solidFill>
                  </a:rPr>
                  <a:t>Crescita innovativa del sistema marittimo e marino;</a:t>
                </a:r>
                <a:endParaRPr u="sng">
                  <a:solidFill>
                    <a:srgbClr val="FFFFFF"/>
                  </a:solidFill>
                </a:endParaRPr>
              </a:p>
              <a:p>
                <a:pPr marL="152400" lvl="0" indent="-152400">
                  <a:buSzPct val="100000"/>
                  <a:buAutoNum type="arabicPeriod"/>
                  <a:defRPr u="none"/>
                </a:pPr>
                <a:r>
                  <a:rPr sz="1200">
                    <a:solidFill>
                      <a:srgbClr val="FFFFFF"/>
                    </a:solidFill>
                  </a:rPr>
                  <a:t>Connettere la Regione; </a:t>
                </a:r>
              </a:p>
              <a:p>
                <a:pPr marL="152400" lvl="0" indent="-152400">
                  <a:buSzPct val="100000"/>
                  <a:buAutoNum type="arabicPeriod"/>
                  <a:defRPr u="none"/>
                </a:pPr>
                <a:r>
                  <a:rPr sz="1200">
                    <a:solidFill>
                      <a:srgbClr val="FFFFFF"/>
                    </a:solidFill>
                  </a:rPr>
                  <a:t>Qualità dell’ambiente; </a:t>
                </a:r>
              </a:p>
              <a:p>
                <a:pPr marL="152400" lvl="0" indent="-152400">
                  <a:buSzPct val="100000"/>
                  <a:buAutoNum type="arabicPeriod"/>
                  <a:defRPr u="none"/>
                </a:pPr>
                <a:r>
                  <a:rPr sz="1200">
                    <a:solidFill>
                      <a:srgbClr val="FFFFFF"/>
                    </a:solidFill>
                  </a:rPr>
                  <a:t>Attrattività regionali.</a:t>
                </a:r>
              </a:p>
            </p:txBody>
          </p:sp>
        </p:grpSp>
        <p:grpSp>
          <p:nvGrpSpPr>
            <p:cNvPr id="167" name="Group 167"/>
            <p:cNvGrpSpPr/>
            <p:nvPr/>
          </p:nvGrpSpPr>
          <p:grpSpPr>
            <a:xfrm>
              <a:off x="3945344" y="0"/>
              <a:ext cx="3795424" cy="1127189"/>
              <a:chOff x="0" y="0"/>
              <a:chExt cx="3795422" cy="1127188"/>
            </a:xfrm>
          </p:grpSpPr>
          <p:sp>
            <p:nvSpPr>
              <p:cNvPr id="165" name="Shape 165"/>
              <p:cNvSpPr/>
              <p:nvPr/>
            </p:nvSpPr>
            <p:spPr>
              <a:xfrm>
                <a:off x="0" y="0"/>
                <a:ext cx="3795423" cy="1127189"/>
              </a:xfrm>
              <a:prstGeom prst="rect">
                <a:avLst/>
              </a:prstGeom>
              <a:solidFill>
                <a:srgbClr val="C0504D"/>
              </a:solidFill>
              <a:ln w="25400" cap="flat">
                <a:solidFill>
                  <a:srgbClr val="8C3A38"/>
                </a:solidFill>
                <a:prstDash val="solid"/>
                <a:bevel/>
              </a:ln>
              <a:effectLst/>
            </p:spPr>
            <p:txBody>
              <a:bodyPr wrap="square" lIns="0" tIns="0" rIns="0" bIns="0" numCol="1" anchor="ctr">
                <a:noAutofit/>
              </a:bodyPr>
              <a:lstStyle/>
              <a:p>
                <a:pPr lvl="0">
                  <a:defRPr sz="1200" u="none">
                    <a:solidFill>
                      <a:srgbClr val="FFFFFF"/>
                    </a:solidFill>
                  </a:defRPr>
                </a:pPr>
                <a:endParaRPr/>
              </a:p>
            </p:txBody>
          </p:sp>
          <p:sp>
            <p:nvSpPr>
              <p:cNvPr id="166" name="Shape 166"/>
              <p:cNvSpPr/>
              <p:nvPr/>
            </p:nvSpPr>
            <p:spPr>
              <a:xfrm>
                <a:off x="0" y="253667"/>
                <a:ext cx="3795423" cy="6198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p>
                <a:pPr marL="152400" lvl="0" indent="-152400">
                  <a:buSzPct val="100000"/>
                  <a:buAutoNum type="arabicPeriod"/>
                  <a:defRPr u="none"/>
                </a:pPr>
                <a:r>
                  <a:rPr sz="1200">
                    <a:solidFill>
                      <a:srgbClr val="FFFFFF"/>
                    </a:solidFill>
                  </a:rPr>
                  <a:t>Cooperazione economica, sociale e istituzionale; </a:t>
                </a:r>
                <a:endParaRPr u="sng">
                  <a:solidFill>
                    <a:srgbClr val="FFFFFF"/>
                  </a:solidFill>
                </a:endParaRPr>
              </a:p>
              <a:p>
                <a:pPr marL="152400" lvl="0" indent="-152400">
                  <a:buSzPct val="100000"/>
                  <a:buAutoNum type="arabicPeriod"/>
                  <a:defRPr u="none"/>
                </a:pPr>
                <a:r>
                  <a:rPr sz="1200">
                    <a:solidFill>
                      <a:srgbClr val="FFFFFF"/>
                    </a:solidFill>
                  </a:rPr>
                  <a:t>Risorse naturali e culturali e prevenzione dei rischi; </a:t>
                </a:r>
                <a:endParaRPr u="sng">
                  <a:solidFill>
                    <a:srgbClr val="FFFFFF"/>
                  </a:solidFill>
                </a:endParaRPr>
              </a:p>
              <a:p>
                <a:pPr marL="152400" lvl="0" indent="-152400">
                  <a:buSzPct val="100000"/>
                  <a:buAutoNum type="arabicPeriod"/>
                  <a:defRPr u="none"/>
                </a:pPr>
                <a:r>
                  <a:rPr sz="1200">
                    <a:solidFill>
                      <a:srgbClr val="FFFFFF"/>
                    </a:solidFill>
                  </a:rPr>
                  <a:t> Accessibilità e reti.</a:t>
                </a:r>
              </a:p>
            </p:txBody>
          </p:sp>
        </p:grpSp>
      </p:grpSp>
      <p:grpSp>
        <p:nvGrpSpPr>
          <p:cNvPr id="181" name="Group 181"/>
          <p:cNvGrpSpPr/>
          <p:nvPr/>
        </p:nvGrpSpPr>
        <p:grpSpPr>
          <a:xfrm>
            <a:off x="683567" y="1844824"/>
            <a:ext cx="7710794" cy="1098589"/>
            <a:chOff x="0" y="0"/>
            <a:chExt cx="7710793" cy="1098588"/>
          </a:xfrm>
        </p:grpSpPr>
        <p:grpSp>
          <p:nvGrpSpPr>
            <p:cNvPr id="171" name="Group 171"/>
            <p:cNvGrpSpPr/>
            <p:nvPr/>
          </p:nvGrpSpPr>
          <p:grpSpPr>
            <a:xfrm>
              <a:off x="0" y="739583"/>
              <a:ext cx="3762786" cy="350662"/>
              <a:chOff x="0" y="0"/>
              <a:chExt cx="3762785" cy="350661"/>
            </a:xfrm>
          </p:grpSpPr>
          <p:sp>
            <p:nvSpPr>
              <p:cNvPr id="169" name="Shape 169"/>
              <p:cNvSpPr/>
              <p:nvPr/>
            </p:nvSpPr>
            <p:spPr>
              <a:xfrm>
                <a:off x="0" y="3909"/>
                <a:ext cx="3762786" cy="342843"/>
              </a:xfrm>
              <a:prstGeom prst="rect">
                <a:avLst/>
              </a:pr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u="none">
                    <a:solidFill>
                      <a:srgbClr val="FFFFFF"/>
                    </a:solidFill>
                  </a:defRPr>
                </a:pPr>
                <a:endParaRPr/>
              </a:p>
            </p:txBody>
          </p:sp>
          <p:sp>
            <p:nvSpPr>
              <p:cNvPr id="170" name="Shape 170"/>
              <p:cNvSpPr/>
              <p:nvPr/>
            </p:nvSpPr>
            <p:spPr>
              <a:xfrm>
                <a:off x="0" y="0"/>
                <a:ext cx="3762786" cy="35066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u="none">
                    <a:solidFill>
                      <a:srgbClr val="FFFFFF"/>
                    </a:solidFill>
                  </a:defRPr>
                </a:lvl1pPr>
              </a:lstStyle>
              <a:p>
                <a:pPr lvl="0">
                  <a:defRPr>
                    <a:solidFill>
                      <a:srgbClr val="000000"/>
                    </a:solidFill>
                  </a:defRPr>
                </a:pPr>
                <a:r>
                  <a:rPr>
                    <a:solidFill>
                      <a:srgbClr val="FFFFFF"/>
                    </a:solidFill>
                  </a:rPr>
                  <a:t>Pilastri Prioritari</a:t>
                </a:r>
              </a:p>
            </p:txBody>
          </p:sp>
        </p:grpSp>
        <p:grpSp>
          <p:nvGrpSpPr>
            <p:cNvPr id="174" name="Group 174"/>
            <p:cNvGrpSpPr/>
            <p:nvPr/>
          </p:nvGrpSpPr>
          <p:grpSpPr>
            <a:xfrm>
              <a:off x="3948008" y="747927"/>
              <a:ext cx="3762786" cy="350662"/>
              <a:chOff x="0" y="0"/>
              <a:chExt cx="3762785" cy="350661"/>
            </a:xfrm>
          </p:grpSpPr>
          <p:sp>
            <p:nvSpPr>
              <p:cNvPr id="172" name="Shape 172"/>
              <p:cNvSpPr/>
              <p:nvPr/>
            </p:nvSpPr>
            <p:spPr>
              <a:xfrm>
                <a:off x="0" y="3909"/>
                <a:ext cx="3762786" cy="342843"/>
              </a:xfrm>
              <a:prstGeom prst="rect">
                <a:avLst/>
              </a:prstGeom>
              <a:solidFill>
                <a:srgbClr val="C0504D"/>
              </a:solidFill>
              <a:ln w="25400" cap="flat">
                <a:solidFill>
                  <a:srgbClr val="8C3A38"/>
                </a:solidFill>
                <a:prstDash val="solid"/>
                <a:bevel/>
              </a:ln>
              <a:effectLst/>
            </p:spPr>
            <p:txBody>
              <a:bodyPr wrap="square" lIns="0" tIns="0" rIns="0" bIns="0" numCol="1" anchor="ctr">
                <a:noAutofit/>
              </a:bodyPr>
              <a:lstStyle/>
              <a:p>
                <a:pPr lvl="0" algn="ctr">
                  <a:defRPr u="none">
                    <a:solidFill>
                      <a:srgbClr val="FFFFFF"/>
                    </a:solidFill>
                  </a:defRPr>
                </a:pPr>
                <a:endParaRPr/>
              </a:p>
            </p:txBody>
          </p:sp>
          <p:sp>
            <p:nvSpPr>
              <p:cNvPr id="173" name="Shape 173"/>
              <p:cNvSpPr/>
              <p:nvPr/>
            </p:nvSpPr>
            <p:spPr>
              <a:xfrm>
                <a:off x="0" y="0"/>
                <a:ext cx="3762786" cy="35066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u="none">
                    <a:solidFill>
                      <a:srgbClr val="FFFFFF"/>
                    </a:solidFill>
                  </a:defRPr>
                </a:lvl1pPr>
              </a:lstStyle>
              <a:p>
                <a:pPr lvl="0">
                  <a:defRPr>
                    <a:solidFill>
                      <a:srgbClr val="000000"/>
                    </a:solidFill>
                  </a:defRPr>
                </a:pPr>
                <a:r>
                  <a:rPr>
                    <a:solidFill>
                      <a:srgbClr val="FFFFFF"/>
                    </a:solidFill>
                  </a:rPr>
                  <a:t>Assi Prioritari</a:t>
                </a:r>
              </a:p>
            </p:txBody>
          </p:sp>
        </p:grpSp>
        <p:grpSp>
          <p:nvGrpSpPr>
            <p:cNvPr id="177" name="Group 177"/>
            <p:cNvGrpSpPr/>
            <p:nvPr/>
          </p:nvGrpSpPr>
          <p:grpSpPr>
            <a:xfrm>
              <a:off x="1299725" y="0"/>
              <a:ext cx="1148549" cy="682460"/>
              <a:chOff x="0" y="0"/>
              <a:chExt cx="1148548" cy="682459"/>
            </a:xfrm>
          </p:grpSpPr>
          <p:sp>
            <p:nvSpPr>
              <p:cNvPr id="175" name="Shape 175"/>
              <p:cNvSpPr/>
              <p:nvPr/>
            </p:nvSpPr>
            <p:spPr>
              <a:xfrm>
                <a:off x="-1" y="0"/>
                <a:ext cx="1148550" cy="6824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sz="1600" b="1" u="none">
                    <a:solidFill>
                      <a:srgbClr val="FFFFFF"/>
                    </a:solidFill>
                  </a:defRPr>
                </a:pPr>
                <a:endParaRPr/>
              </a:p>
            </p:txBody>
          </p:sp>
          <p:sp>
            <p:nvSpPr>
              <p:cNvPr id="176" name="Shape 176"/>
              <p:cNvSpPr/>
              <p:nvPr/>
            </p:nvSpPr>
            <p:spPr>
              <a:xfrm>
                <a:off x="168200" y="184533"/>
                <a:ext cx="812147" cy="313394"/>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1600" b="1" u="none">
                    <a:solidFill>
                      <a:srgbClr val="FFFFFF"/>
                    </a:solidFill>
                  </a:defRPr>
                </a:lvl1pPr>
              </a:lstStyle>
              <a:p>
                <a:pPr lvl="0">
                  <a:defRPr sz="1800" b="0">
                    <a:solidFill>
                      <a:srgbClr val="000000"/>
                    </a:solidFill>
                  </a:defRPr>
                </a:pPr>
                <a:r>
                  <a:rPr sz="1600" b="1">
                    <a:solidFill>
                      <a:srgbClr val="FFFFFF"/>
                    </a:solidFill>
                  </a:rPr>
                  <a:t>Eusair</a:t>
                </a:r>
              </a:p>
            </p:txBody>
          </p:sp>
        </p:grpSp>
        <p:grpSp>
          <p:nvGrpSpPr>
            <p:cNvPr id="180" name="Group 180"/>
            <p:cNvGrpSpPr/>
            <p:nvPr/>
          </p:nvGrpSpPr>
          <p:grpSpPr>
            <a:xfrm>
              <a:off x="5246080" y="1"/>
              <a:ext cx="1162633" cy="682725"/>
              <a:chOff x="0" y="0"/>
              <a:chExt cx="1162632" cy="682724"/>
            </a:xfrm>
          </p:grpSpPr>
          <p:sp>
            <p:nvSpPr>
              <p:cNvPr id="178" name="Shape 178"/>
              <p:cNvSpPr/>
              <p:nvPr/>
            </p:nvSpPr>
            <p:spPr>
              <a:xfrm>
                <a:off x="-1" y="-1"/>
                <a:ext cx="1162634" cy="6827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504D"/>
              </a:solidFill>
              <a:ln w="25400" cap="flat">
                <a:solidFill>
                  <a:srgbClr val="8C3A38"/>
                </a:solidFill>
                <a:prstDash val="solid"/>
                <a:bevel/>
              </a:ln>
              <a:effectLst/>
            </p:spPr>
            <p:txBody>
              <a:bodyPr wrap="square" lIns="0" tIns="0" rIns="0" bIns="0" numCol="1" anchor="ctr">
                <a:noAutofit/>
              </a:bodyPr>
              <a:lstStyle/>
              <a:p>
                <a:pPr lvl="0" algn="ctr">
                  <a:defRPr u="none">
                    <a:solidFill>
                      <a:srgbClr val="FFFFFF"/>
                    </a:solidFill>
                  </a:defRPr>
                </a:pPr>
                <a:endParaRPr/>
              </a:p>
            </p:txBody>
          </p:sp>
          <p:sp>
            <p:nvSpPr>
              <p:cNvPr id="179" name="Shape 179"/>
              <p:cNvSpPr/>
              <p:nvPr/>
            </p:nvSpPr>
            <p:spPr>
              <a:xfrm>
                <a:off x="170262" y="166030"/>
                <a:ext cx="822107" cy="35066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u="none">
                    <a:solidFill>
                      <a:srgbClr val="FFFFFF"/>
                    </a:solidFill>
                  </a:defRPr>
                </a:lvl1pPr>
              </a:lstStyle>
              <a:p>
                <a:pPr lvl="0">
                  <a:defRPr>
                    <a:solidFill>
                      <a:srgbClr val="000000"/>
                    </a:solidFill>
                  </a:defRPr>
                </a:pPr>
                <a:r>
                  <a:rPr>
                    <a:solidFill>
                      <a:srgbClr val="FFFFFF"/>
                    </a:solidFill>
                  </a:rPr>
                  <a:t>IPA</a:t>
                </a:r>
              </a:p>
            </p:txBody>
          </p:sp>
        </p:grpSp>
      </p:grpSp>
      <p:sp>
        <p:nvSpPr>
          <p:cNvPr id="182" name="Shape 182"/>
          <p:cNvSpPr/>
          <p:nvPr/>
        </p:nvSpPr>
        <p:spPr>
          <a:xfrm>
            <a:off x="0" y="-1"/>
            <a:ext cx="9144000" cy="332658"/>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183" name="Shape 183"/>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grpSp>
        <p:nvGrpSpPr>
          <p:cNvPr id="186" name="Group 186"/>
          <p:cNvGrpSpPr/>
          <p:nvPr/>
        </p:nvGrpSpPr>
        <p:grpSpPr>
          <a:xfrm>
            <a:off x="653592" y="4692832"/>
            <a:ext cx="3762787" cy="342843"/>
            <a:chOff x="0" y="0"/>
            <a:chExt cx="3762785" cy="342842"/>
          </a:xfrm>
        </p:grpSpPr>
        <p:sp>
          <p:nvSpPr>
            <p:cNvPr id="184" name="Shape 184"/>
            <p:cNvSpPr/>
            <p:nvPr/>
          </p:nvSpPr>
          <p:spPr>
            <a:xfrm>
              <a:off x="-1" y="-1"/>
              <a:ext cx="3762787" cy="342844"/>
            </a:xfrm>
            <a:prstGeom prst="rect">
              <a:avLst/>
            </a:pr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sz="1400" u="none">
                  <a:solidFill>
                    <a:srgbClr val="FFFFFF"/>
                  </a:solidFill>
                </a:defRPr>
              </a:pPr>
              <a:endParaRPr/>
            </a:p>
          </p:txBody>
        </p:sp>
        <p:sp>
          <p:nvSpPr>
            <p:cNvPr id="185" name="Shape 185"/>
            <p:cNvSpPr/>
            <p:nvPr/>
          </p:nvSpPr>
          <p:spPr>
            <a:xfrm>
              <a:off x="-1" y="27009"/>
              <a:ext cx="3762787" cy="288824"/>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1400" u="none">
                  <a:solidFill>
                    <a:srgbClr val="FFFFFF"/>
                  </a:solidFill>
                </a:defRPr>
              </a:lvl1pPr>
            </a:lstStyle>
            <a:p>
              <a:pPr lvl="0">
                <a:defRPr sz="1800">
                  <a:solidFill>
                    <a:srgbClr val="000000"/>
                  </a:solidFill>
                </a:defRPr>
              </a:pPr>
              <a:r>
                <a:rPr sz="1400">
                  <a:solidFill>
                    <a:srgbClr val="FFFFFF"/>
                  </a:solidFill>
                </a:rPr>
                <a:t>Pilastri Trasversali</a:t>
              </a:r>
            </a:p>
          </p:txBody>
        </p:sp>
      </p:grpSp>
      <p:sp>
        <p:nvSpPr>
          <p:cNvPr id="187" name="Shape 187"/>
          <p:cNvSpPr/>
          <p:nvPr/>
        </p:nvSpPr>
        <p:spPr>
          <a:xfrm>
            <a:off x="2355717" y="5076854"/>
            <a:ext cx="208837" cy="367168"/>
          </a:xfrm>
          <a:custGeom>
            <a:avLst/>
            <a:gdLst/>
            <a:ahLst/>
            <a:cxnLst>
              <a:cxn ang="0">
                <a:pos x="wd2" y="hd2"/>
              </a:cxn>
              <a:cxn ang="5400000">
                <a:pos x="wd2" y="hd2"/>
              </a:cxn>
              <a:cxn ang="10800000">
                <a:pos x="wd2" y="hd2"/>
              </a:cxn>
              <a:cxn ang="16200000">
                <a:pos x="wd2" y="hd2"/>
              </a:cxn>
            </a:cxnLst>
            <a:rect l="0" t="0" r="r" b="b"/>
            <a:pathLst>
              <a:path w="21600" h="21600" extrusionOk="0">
                <a:moveTo>
                  <a:pt x="0" y="15457"/>
                </a:moveTo>
                <a:lnTo>
                  <a:pt x="5400" y="15457"/>
                </a:lnTo>
                <a:lnTo>
                  <a:pt x="5400" y="0"/>
                </a:lnTo>
                <a:lnTo>
                  <a:pt x="16200" y="0"/>
                </a:lnTo>
                <a:lnTo>
                  <a:pt x="16200" y="15457"/>
                </a:lnTo>
                <a:lnTo>
                  <a:pt x="21600" y="15457"/>
                </a:lnTo>
                <a:lnTo>
                  <a:pt x="10800" y="21600"/>
                </a:lnTo>
                <a:close/>
              </a:path>
            </a:pathLst>
          </a:custGeom>
          <a:solidFill>
            <a:srgbClr val="4F81BD"/>
          </a:solidFill>
          <a:ln w="25400">
            <a:solidFill>
              <a:srgbClr val="3A5E8A"/>
            </a:solidFill>
          </a:ln>
        </p:spPr>
        <p:txBody>
          <a:bodyPr lIns="0" tIns="0" rIns="0" bIns="0" anchor="ctr"/>
          <a:lstStyle/>
          <a:p>
            <a:pPr lvl="0" algn="ctr">
              <a:defRPr>
                <a:solidFill>
                  <a:srgbClr val="FFFFFF"/>
                </a:solidFill>
              </a:defRPr>
            </a:pPr>
            <a:endParaRPr/>
          </a:p>
        </p:txBody>
      </p:sp>
      <p:grpSp>
        <p:nvGrpSpPr>
          <p:cNvPr id="190" name="Group 190"/>
          <p:cNvGrpSpPr/>
          <p:nvPr/>
        </p:nvGrpSpPr>
        <p:grpSpPr>
          <a:xfrm>
            <a:off x="684743" y="5427763"/>
            <a:ext cx="3762787" cy="442055"/>
            <a:chOff x="0" y="0"/>
            <a:chExt cx="3762785" cy="442054"/>
          </a:xfrm>
        </p:grpSpPr>
        <p:sp>
          <p:nvSpPr>
            <p:cNvPr id="188" name="Shape 188"/>
            <p:cNvSpPr/>
            <p:nvPr/>
          </p:nvSpPr>
          <p:spPr>
            <a:xfrm>
              <a:off x="0" y="49606"/>
              <a:ext cx="3762786" cy="342843"/>
            </a:xfrm>
            <a:prstGeom prst="rect">
              <a:avLst/>
            </a:prstGeom>
            <a:solidFill>
              <a:srgbClr val="4F81BD"/>
            </a:solidFill>
            <a:ln w="25400" cap="flat">
              <a:solidFill>
                <a:srgbClr val="3A5E8A"/>
              </a:solidFill>
              <a:prstDash val="solid"/>
              <a:bevel/>
            </a:ln>
            <a:effectLst/>
          </p:spPr>
          <p:txBody>
            <a:bodyPr wrap="square" lIns="0" tIns="0" rIns="0" bIns="0" numCol="1" anchor="ctr">
              <a:noAutofit/>
            </a:bodyPr>
            <a:lstStyle/>
            <a:p>
              <a:pPr lvl="0">
                <a:defRPr sz="1200" u="none">
                  <a:solidFill>
                    <a:srgbClr val="FFFFFF"/>
                  </a:solidFill>
                </a:defRPr>
              </a:pPr>
              <a:endParaRPr/>
            </a:p>
          </p:txBody>
        </p:sp>
        <p:sp>
          <p:nvSpPr>
            <p:cNvPr id="189" name="Shape 189"/>
            <p:cNvSpPr/>
            <p:nvPr/>
          </p:nvSpPr>
          <p:spPr>
            <a:xfrm>
              <a:off x="0" y="0"/>
              <a:ext cx="3762786" cy="4420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p>
              <a:pPr marL="152400" lvl="0" indent="-152400">
                <a:buSzPct val="100000"/>
                <a:buAutoNum type="arabicPeriod"/>
                <a:defRPr u="none"/>
              </a:pPr>
              <a:r>
                <a:rPr sz="1200">
                  <a:solidFill>
                    <a:srgbClr val="FFFFFF"/>
                  </a:solidFill>
                </a:rPr>
                <a:t>“capacity building”;</a:t>
              </a:r>
              <a:endParaRPr u="sng">
                <a:solidFill>
                  <a:srgbClr val="FFFFFF"/>
                </a:solidFill>
              </a:endParaRPr>
            </a:p>
            <a:p>
              <a:pPr marL="152400" lvl="0" indent="-152400">
                <a:buSzPct val="100000"/>
                <a:buAutoNum type="arabicPeriod"/>
                <a:defRPr u="none"/>
              </a:pPr>
              <a:r>
                <a:rPr sz="1200">
                  <a:solidFill>
                    <a:srgbClr val="FFFFFF"/>
                  </a:solidFill>
                </a:rPr>
                <a:t> ricerca e innovazione.</a:t>
              </a:r>
            </a:p>
          </p:txBody>
        </p:sp>
      </p:gr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9" name="Group 209"/>
          <p:cNvGrpSpPr/>
          <p:nvPr/>
        </p:nvGrpSpPr>
        <p:grpSpPr>
          <a:xfrm>
            <a:off x="422279" y="1711077"/>
            <a:ext cx="8229602" cy="1160189"/>
            <a:chOff x="0" y="0"/>
            <a:chExt cx="8229600" cy="1160188"/>
          </a:xfrm>
        </p:grpSpPr>
        <p:grpSp>
          <p:nvGrpSpPr>
            <p:cNvPr id="196" name="Group 196"/>
            <p:cNvGrpSpPr/>
            <p:nvPr/>
          </p:nvGrpSpPr>
          <p:grpSpPr>
            <a:xfrm>
              <a:off x="0" y="0"/>
              <a:ext cx="1546918" cy="1160189"/>
              <a:chOff x="0" y="0"/>
              <a:chExt cx="1546917" cy="1160188"/>
            </a:xfrm>
          </p:grpSpPr>
          <p:sp>
            <p:nvSpPr>
              <p:cNvPr id="194" name="Shape 194"/>
              <p:cNvSpPr/>
              <p:nvPr/>
            </p:nvSpPr>
            <p:spPr>
              <a:xfrm>
                <a:off x="0" y="0"/>
                <a:ext cx="1546918" cy="1160189"/>
              </a:xfrm>
              <a:prstGeom prst="roundRect">
                <a:avLst>
                  <a:gd name="adj" fmla="val 7500"/>
                </a:avLst>
              </a:prstGeom>
              <a:gradFill flip="none" rotWithShape="1">
                <a:gsLst>
                  <a:gs pos="0">
                    <a:srgbClr val="8DAE47"/>
                  </a:gs>
                  <a:gs pos="23000">
                    <a:srgbClr val="8DAE47"/>
                  </a:gs>
                  <a:gs pos="69000">
                    <a:srgbClr val="77933C"/>
                  </a:gs>
                  <a:gs pos="97000">
                    <a:srgbClr val="6F8938"/>
                  </a:gs>
                </a:gsLst>
                <a:path path="circle">
                  <a:fillToRect l="37721" t="-19636" r="62278" b="119636"/>
                </a:path>
              </a:gradFill>
              <a:ln w="25400" cap="rnd">
                <a:solidFill>
                  <a:srgbClr val="D7E2F0"/>
                </a:solidFill>
                <a:prstDash val="solid"/>
                <a:bevel/>
              </a:ln>
              <a:effectLst/>
            </p:spPr>
            <p:txBody>
              <a:bodyPr wrap="square" lIns="0" tIns="0" rIns="0" bIns="0" numCol="1" anchor="ctr">
                <a:noAutofit/>
              </a:bodyPr>
              <a:lstStyle/>
              <a:p>
                <a:pPr lvl="0" algn="ctr">
                  <a:defRPr sz="1400" b="1" u="none">
                    <a:solidFill>
                      <a:srgbClr val="FFFFFF"/>
                    </a:solidFill>
                    <a:latin typeface="Albertus MT Lt"/>
                    <a:ea typeface="Albertus MT Lt"/>
                    <a:cs typeface="Albertus MT Lt"/>
                    <a:sym typeface="Albertus MT Lt"/>
                  </a:defRPr>
                </a:pPr>
                <a:endParaRPr/>
              </a:p>
            </p:txBody>
          </p:sp>
          <p:sp>
            <p:nvSpPr>
              <p:cNvPr id="195" name="Shape 195"/>
              <p:cNvSpPr/>
              <p:nvPr/>
            </p:nvSpPr>
            <p:spPr>
              <a:xfrm>
                <a:off x="25459" y="210524"/>
                <a:ext cx="1495999" cy="7391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1400" b="1" u="none">
                    <a:solidFill>
                      <a:srgbClr val="FFFFFF"/>
                    </a:solidFill>
                    <a:latin typeface="Albertus MT Lt"/>
                    <a:ea typeface="Albertus MT Lt"/>
                    <a:cs typeface="Albertus MT Lt"/>
                    <a:sym typeface="Albertus MT Lt"/>
                  </a:defRPr>
                </a:lvl1pPr>
              </a:lstStyle>
              <a:p>
                <a:pPr lvl="0">
                  <a:defRPr sz="1800" b="0">
                    <a:solidFill>
                      <a:srgbClr val="000000"/>
                    </a:solidFill>
                  </a:defRPr>
                </a:pPr>
                <a:r>
                  <a:rPr sz="1400" b="1">
                    <a:solidFill>
                      <a:srgbClr val="FFFFFF"/>
                    </a:solidFill>
                  </a:rPr>
                  <a:t>Il POR FSE Abruzzo 2014-2020</a:t>
                </a:r>
              </a:p>
            </p:txBody>
          </p:sp>
        </p:grpSp>
        <p:sp>
          <p:nvSpPr>
            <p:cNvPr id="197" name="Shape 197"/>
            <p:cNvSpPr/>
            <p:nvPr/>
          </p:nvSpPr>
          <p:spPr>
            <a:xfrm>
              <a:off x="1717078" y="409933"/>
              <a:ext cx="340323" cy="340322"/>
            </a:xfrm>
            <a:prstGeom prst="rightArrow">
              <a:avLst>
                <a:gd name="adj1" fmla="val 64000"/>
                <a:gd name="adj2" fmla="val 50000"/>
              </a:avLst>
            </a:prstGeom>
            <a:solidFill>
              <a:srgbClr val="B1C0DA"/>
            </a:solidFill>
            <a:ln w="12700" cap="flat">
              <a:noFill/>
              <a:miter lim="400000"/>
            </a:ln>
            <a:effectLst/>
          </p:spPr>
          <p:txBody>
            <a:bodyPr wrap="square" lIns="0" tIns="0" rIns="0" bIns="0" numCol="1" anchor="ctr">
              <a:noAutofit/>
            </a:bodyPr>
            <a:lstStyle/>
            <a:p>
              <a:pPr lvl="0"/>
              <a:endParaRPr/>
            </a:p>
          </p:txBody>
        </p:sp>
        <p:grpSp>
          <p:nvGrpSpPr>
            <p:cNvPr id="200" name="Group 200"/>
            <p:cNvGrpSpPr/>
            <p:nvPr/>
          </p:nvGrpSpPr>
          <p:grpSpPr>
            <a:xfrm>
              <a:off x="2227561" y="0"/>
              <a:ext cx="1546918" cy="1160189"/>
              <a:chOff x="0" y="0"/>
              <a:chExt cx="1546917" cy="1160188"/>
            </a:xfrm>
          </p:grpSpPr>
          <p:sp>
            <p:nvSpPr>
              <p:cNvPr id="198" name="Shape 198"/>
              <p:cNvSpPr/>
              <p:nvPr/>
            </p:nvSpPr>
            <p:spPr>
              <a:xfrm>
                <a:off x="0" y="0"/>
                <a:ext cx="1546918" cy="1160189"/>
              </a:xfrm>
              <a:prstGeom prst="roundRect">
                <a:avLst>
                  <a:gd name="adj" fmla="val 7500"/>
                </a:avLst>
              </a:prstGeom>
              <a:gradFill flip="none" rotWithShape="1">
                <a:gsLst>
                  <a:gs pos="0">
                    <a:srgbClr val="8DAE47"/>
                  </a:gs>
                  <a:gs pos="23000">
                    <a:srgbClr val="8DAE47"/>
                  </a:gs>
                  <a:gs pos="69000">
                    <a:srgbClr val="77933C"/>
                  </a:gs>
                  <a:gs pos="97000">
                    <a:srgbClr val="6F8938"/>
                  </a:gs>
                </a:gsLst>
                <a:path path="circle">
                  <a:fillToRect l="37721" t="-19636" r="62278" b="119636"/>
                </a:path>
              </a:gradFill>
              <a:ln w="25400" cap="rnd">
                <a:solidFill>
                  <a:srgbClr val="D7E2F0"/>
                </a:solidFill>
                <a:prstDash val="solid"/>
                <a:bevel/>
              </a:ln>
              <a:effectLst/>
            </p:spPr>
            <p:txBody>
              <a:bodyPr wrap="square" lIns="0" tIns="0" rIns="0" bIns="0" numCol="1" anchor="ctr">
                <a:noAutofit/>
              </a:bodyPr>
              <a:lstStyle/>
              <a:p>
                <a:pPr lvl="0" algn="ctr">
                  <a:defRPr sz="1200" u="none">
                    <a:solidFill>
                      <a:srgbClr val="FFFFFF"/>
                    </a:solidFill>
                  </a:defRPr>
                </a:pPr>
                <a:endParaRPr/>
              </a:p>
            </p:txBody>
          </p:sp>
          <p:sp>
            <p:nvSpPr>
              <p:cNvPr id="199" name="Shape 199"/>
              <p:cNvSpPr/>
              <p:nvPr/>
            </p:nvSpPr>
            <p:spPr>
              <a:xfrm>
                <a:off x="25459" y="178774"/>
                <a:ext cx="1495999" cy="8026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p>
                <a:pPr lvl="0" algn="ctr">
                  <a:defRPr u="none"/>
                </a:pPr>
                <a:r>
                  <a:rPr sz="1200" b="1">
                    <a:solidFill>
                      <a:srgbClr val="FFFFFF"/>
                    </a:solidFill>
                    <a:latin typeface="Albertus MT Lt"/>
                    <a:ea typeface="Albertus MT Lt"/>
                    <a:cs typeface="Albertus MT Lt"/>
                    <a:sym typeface="Albertus MT Lt"/>
                  </a:rPr>
                  <a:t>è stato approvato con Decisione della CE del 17 dicembre 2014</a:t>
                </a:r>
                <a:r>
                  <a:rPr sz="1200" b="1">
                    <a:solidFill>
                      <a:srgbClr val="FFFFFF"/>
                    </a:solidFill>
                  </a:rPr>
                  <a:t>.</a:t>
                </a:r>
              </a:p>
            </p:txBody>
          </p:sp>
        </p:grpSp>
        <p:sp>
          <p:nvSpPr>
            <p:cNvPr id="201" name="Shape 201"/>
            <p:cNvSpPr/>
            <p:nvPr/>
          </p:nvSpPr>
          <p:spPr>
            <a:xfrm>
              <a:off x="3944639" y="409933"/>
              <a:ext cx="340323" cy="340322"/>
            </a:xfrm>
            <a:prstGeom prst="rightArrow">
              <a:avLst>
                <a:gd name="adj1" fmla="val 64000"/>
                <a:gd name="adj2" fmla="val 50000"/>
              </a:avLst>
            </a:prstGeom>
            <a:solidFill>
              <a:srgbClr val="B1C0DA"/>
            </a:solidFill>
            <a:ln w="12700" cap="flat">
              <a:noFill/>
              <a:miter lim="400000"/>
            </a:ln>
            <a:effectLst/>
          </p:spPr>
          <p:txBody>
            <a:bodyPr wrap="square" lIns="0" tIns="0" rIns="0" bIns="0" numCol="1" anchor="ctr">
              <a:noAutofit/>
            </a:bodyPr>
            <a:lstStyle/>
            <a:p>
              <a:pPr lvl="0"/>
              <a:endParaRPr/>
            </a:p>
          </p:txBody>
        </p:sp>
        <p:grpSp>
          <p:nvGrpSpPr>
            <p:cNvPr id="204" name="Group 204"/>
            <p:cNvGrpSpPr/>
            <p:nvPr/>
          </p:nvGrpSpPr>
          <p:grpSpPr>
            <a:xfrm>
              <a:off x="4455122" y="0"/>
              <a:ext cx="1546918" cy="1160189"/>
              <a:chOff x="0" y="0"/>
              <a:chExt cx="1546917" cy="1160188"/>
            </a:xfrm>
          </p:grpSpPr>
          <p:sp>
            <p:nvSpPr>
              <p:cNvPr id="202" name="Shape 202"/>
              <p:cNvSpPr/>
              <p:nvPr/>
            </p:nvSpPr>
            <p:spPr>
              <a:xfrm>
                <a:off x="0" y="0"/>
                <a:ext cx="1546918" cy="1160189"/>
              </a:xfrm>
              <a:prstGeom prst="roundRect">
                <a:avLst>
                  <a:gd name="adj" fmla="val 7500"/>
                </a:avLst>
              </a:prstGeom>
              <a:gradFill flip="none" rotWithShape="1">
                <a:gsLst>
                  <a:gs pos="0">
                    <a:srgbClr val="8DAE47"/>
                  </a:gs>
                  <a:gs pos="23000">
                    <a:srgbClr val="8DAE47"/>
                  </a:gs>
                  <a:gs pos="69000">
                    <a:srgbClr val="77933C"/>
                  </a:gs>
                  <a:gs pos="97000">
                    <a:srgbClr val="6F8938"/>
                  </a:gs>
                </a:gsLst>
                <a:path path="circle">
                  <a:fillToRect l="37721" t="-19636" r="62278" b="119636"/>
                </a:path>
              </a:gradFill>
              <a:ln w="25400" cap="rnd">
                <a:solidFill>
                  <a:srgbClr val="D7E2F0"/>
                </a:solidFill>
                <a:prstDash val="solid"/>
                <a:bevel/>
              </a:ln>
              <a:effectLst/>
            </p:spPr>
            <p:txBody>
              <a:bodyPr wrap="square" lIns="0" tIns="0" rIns="0" bIns="0" numCol="1" anchor="ctr">
                <a:noAutofit/>
              </a:bodyPr>
              <a:lstStyle/>
              <a:p>
                <a:pPr lvl="0" algn="ctr">
                  <a:defRPr sz="1400" b="1" u="none">
                    <a:solidFill>
                      <a:srgbClr val="FFFFFF"/>
                    </a:solidFill>
                    <a:latin typeface="Albertus MT Lt"/>
                    <a:ea typeface="Albertus MT Lt"/>
                    <a:cs typeface="Albertus MT Lt"/>
                    <a:sym typeface="Albertus MT Lt"/>
                  </a:defRPr>
                </a:pPr>
                <a:endParaRPr/>
              </a:p>
            </p:txBody>
          </p:sp>
          <p:sp>
            <p:nvSpPr>
              <p:cNvPr id="203" name="Shape 203"/>
              <p:cNvSpPr/>
              <p:nvPr/>
            </p:nvSpPr>
            <p:spPr>
              <a:xfrm>
                <a:off x="25459" y="210524"/>
                <a:ext cx="1495999" cy="7391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1400" b="1" u="none">
                    <a:solidFill>
                      <a:srgbClr val="FFFFFF"/>
                    </a:solidFill>
                    <a:latin typeface="Albertus MT Lt"/>
                    <a:ea typeface="Albertus MT Lt"/>
                    <a:cs typeface="Albertus MT Lt"/>
                    <a:sym typeface="Albertus MT Lt"/>
                  </a:defRPr>
                </a:lvl1pPr>
              </a:lstStyle>
              <a:p>
                <a:pPr lvl="0">
                  <a:defRPr sz="1800" b="0">
                    <a:solidFill>
                      <a:srgbClr val="000000"/>
                    </a:solidFill>
                  </a:defRPr>
                </a:pPr>
                <a:r>
                  <a:rPr sz="1400" b="1">
                    <a:solidFill>
                      <a:srgbClr val="FFFFFF"/>
                    </a:solidFill>
                  </a:rPr>
                  <a:t>I criteri di selezione sono stati approvati</a:t>
                </a:r>
              </a:p>
            </p:txBody>
          </p:sp>
        </p:grpSp>
        <p:sp>
          <p:nvSpPr>
            <p:cNvPr id="205" name="Shape 205"/>
            <p:cNvSpPr/>
            <p:nvPr/>
          </p:nvSpPr>
          <p:spPr>
            <a:xfrm>
              <a:off x="6172200" y="409933"/>
              <a:ext cx="340323" cy="340322"/>
            </a:xfrm>
            <a:prstGeom prst="rightArrow">
              <a:avLst>
                <a:gd name="adj1" fmla="val 64000"/>
                <a:gd name="adj2" fmla="val 50000"/>
              </a:avLst>
            </a:prstGeom>
            <a:solidFill>
              <a:srgbClr val="B1C0DA"/>
            </a:solidFill>
            <a:ln w="12700" cap="flat">
              <a:noFill/>
              <a:miter lim="400000"/>
            </a:ln>
            <a:effectLst/>
          </p:spPr>
          <p:txBody>
            <a:bodyPr wrap="square" lIns="0" tIns="0" rIns="0" bIns="0" numCol="1" anchor="ctr">
              <a:noAutofit/>
            </a:bodyPr>
            <a:lstStyle/>
            <a:p>
              <a:pPr lvl="0"/>
              <a:endParaRPr/>
            </a:p>
          </p:txBody>
        </p:sp>
        <p:grpSp>
          <p:nvGrpSpPr>
            <p:cNvPr id="208" name="Group 208"/>
            <p:cNvGrpSpPr/>
            <p:nvPr/>
          </p:nvGrpSpPr>
          <p:grpSpPr>
            <a:xfrm>
              <a:off x="6682683" y="0"/>
              <a:ext cx="1546918" cy="1160189"/>
              <a:chOff x="0" y="0"/>
              <a:chExt cx="1546917" cy="1160188"/>
            </a:xfrm>
          </p:grpSpPr>
          <p:sp>
            <p:nvSpPr>
              <p:cNvPr id="206" name="Shape 206"/>
              <p:cNvSpPr/>
              <p:nvPr/>
            </p:nvSpPr>
            <p:spPr>
              <a:xfrm>
                <a:off x="0" y="0"/>
                <a:ext cx="1546918" cy="1160189"/>
              </a:xfrm>
              <a:prstGeom prst="roundRect">
                <a:avLst>
                  <a:gd name="adj" fmla="val 7500"/>
                </a:avLst>
              </a:prstGeom>
              <a:gradFill flip="none" rotWithShape="1">
                <a:gsLst>
                  <a:gs pos="0">
                    <a:srgbClr val="8DAE47"/>
                  </a:gs>
                  <a:gs pos="23000">
                    <a:srgbClr val="8DAE47"/>
                  </a:gs>
                  <a:gs pos="69000">
                    <a:srgbClr val="77933C"/>
                  </a:gs>
                  <a:gs pos="97000">
                    <a:srgbClr val="6F8938"/>
                  </a:gs>
                </a:gsLst>
                <a:path path="circle">
                  <a:fillToRect l="37721" t="-19636" r="62278" b="119636"/>
                </a:path>
              </a:gradFill>
              <a:ln w="25400" cap="rnd">
                <a:solidFill>
                  <a:srgbClr val="D7E2F0"/>
                </a:solidFill>
                <a:prstDash val="solid"/>
                <a:bevel/>
              </a:ln>
              <a:effectLst/>
            </p:spPr>
            <p:txBody>
              <a:bodyPr wrap="square" lIns="0" tIns="0" rIns="0" bIns="0" numCol="1" anchor="ctr">
                <a:noAutofit/>
              </a:bodyPr>
              <a:lstStyle/>
              <a:p>
                <a:pPr lvl="0" algn="ctr">
                  <a:defRPr sz="1400" b="1" u="none">
                    <a:solidFill>
                      <a:srgbClr val="FFFFFF"/>
                    </a:solidFill>
                    <a:latin typeface="Albertus MT Lt"/>
                    <a:ea typeface="Albertus MT Lt"/>
                    <a:cs typeface="Albertus MT Lt"/>
                    <a:sym typeface="Albertus MT Lt"/>
                  </a:defRPr>
                </a:pPr>
                <a:endParaRPr/>
              </a:p>
            </p:txBody>
          </p:sp>
          <p:sp>
            <p:nvSpPr>
              <p:cNvPr id="207" name="Shape 207"/>
              <p:cNvSpPr/>
              <p:nvPr/>
            </p:nvSpPr>
            <p:spPr>
              <a:xfrm>
                <a:off x="25459" y="210524"/>
                <a:ext cx="1495999" cy="7391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1400" b="1" u="none">
                    <a:solidFill>
                      <a:srgbClr val="FFFFFF"/>
                    </a:solidFill>
                    <a:latin typeface="Albertus MT Lt"/>
                    <a:ea typeface="Albertus MT Lt"/>
                    <a:cs typeface="Albertus MT Lt"/>
                    <a:sym typeface="Albertus MT Lt"/>
                  </a:defRPr>
                </a:lvl1pPr>
              </a:lstStyle>
              <a:p>
                <a:pPr lvl="0">
                  <a:defRPr sz="1800" b="0">
                    <a:solidFill>
                      <a:srgbClr val="000000"/>
                    </a:solidFill>
                  </a:defRPr>
                </a:pPr>
                <a:r>
                  <a:rPr sz="1400" b="1">
                    <a:solidFill>
                      <a:srgbClr val="FFFFFF"/>
                    </a:solidFill>
                  </a:rPr>
                  <a:t>A breve usciranno i bandi.</a:t>
                </a:r>
              </a:p>
            </p:txBody>
          </p:sp>
        </p:grpSp>
      </p:grpSp>
      <p:sp>
        <p:nvSpPr>
          <p:cNvPr id="210" name="Shape 210"/>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12</a:t>
            </a:fld>
            <a:endParaRPr sz="1400"/>
          </a:p>
        </p:txBody>
      </p:sp>
      <p:grpSp>
        <p:nvGrpSpPr>
          <p:cNvPr id="222" name="Group 222"/>
          <p:cNvGrpSpPr/>
          <p:nvPr/>
        </p:nvGrpSpPr>
        <p:grpSpPr>
          <a:xfrm>
            <a:off x="395535" y="3656024"/>
            <a:ext cx="8229602" cy="1590775"/>
            <a:chOff x="0" y="0"/>
            <a:chExt cx="8229600" cy="1590773"/>
          </a:xfrm>
        </p:grpSpPr>
        <p:grpSp>
          <p:nvGrpSpPr>
            <p:cNvPr id="213" name="Group 213"/>
            <p:cNvGrpSpPr/>
            <p:nvPr/>
          </p:nvGrpSpPr>
          <p:grpSpPr>
            <a:xfrm>
              <a:off x="0" y="0"/>
              <a:ext cx="2121031" cy="1590774"/>
              <a:chOff x="0" y="0"/>
              <a:chExt cx="2121030" cy="1590773"/>
            </a:xfrm>
          </p:grpSpPr>
          <p:sp>
            <p:nvSpPr>
              <p:cNvPr id="211" name="Shape 211"/>
              <p:cNvSpPr/>
              <p:nvPr/>
            </p:nvSpPr>
            <p:spPr>
              <a:xfrm>
                <a:off x="0" y="0"/>
                <a:ext cx="2121031" cy="1590774"/>
              </a:xfrm>
              <a:prstGeom prst="roundRect">
                <a:avLst>
                  <a:gd name="adj" fmla="val 7500"/>
                </a:avLst>
              </a:prstGeom>
              <a:gradFill flip="none" rotWithShape="1">
                <a:gsLst>
                  <a:gs pos="0">
                    <a:srgbClr val="3A9EB9"/>
                  </a:gs>
                  <a:gs pos="23000">
                    <a:srgbClr val="3A9EB9"/>
                  </a:gs>
                  <a:gs pos="69000">
                    <a:srgbClr val="31859C"/>
                  </a:gs>
                  <a:gs pos="97000">
                    <a:srgbClr val="2E7C91"/>
                  </a:gs>
                </a:gsLst>
                <a:path path="circle">
                  <a:fillToRect l="37721" t="-19636" r="62278" b="119636"/>
                </a:path>
              </a:gradFill>
              <a:ln w="25400" cap="rnd">
                <a:solidFill>
                  <a:srgbClr val="D7E2F0"/>
                </a:solidFill>
                <a:prstDash val="solid"/>
                <a:bevel/>
              </a:ln>
              <a:effectLst/>
            </p:spPr>
            <p:txBody>
              <a:bodyPr wrap="square" lIns="0" tIns="0" rIns="0" bIns="0" numCol="1" anchor="ctr">
                <a:noAutofit/>
              </a:bodyPr>
              <a:lstStyle/>
              <a:p>
                <a:pPr lvl="0" algn="ctr">
                  <a:defRPr sz="1400" b="1" u="none">
                    <a:solidFill>
                      <a:srgbClr val="FFFFFF"/>
                    </a:solidFill>
                    <a:latin typeface="Albertus MT Lt"/>
                    <a:ea typeface="Albertus MT Lt"/>
                    <a:cs typeface="Albertus MT Lt"/>
                    <a:sym typeface="Albertus MT Lt"/>
                  </a:defRPr>
                </a:pPr>
                <a:endParaRPr/>
              </a:p>
            </p:txBody>
          </p:sp>
          <p:sp>
            <p:nvSpPr>
              <p:cNvPr id="212" name="Shape 212"/>
              <p:cNvSpPr/>
              <p:nvPr/>
            </p:nvSpPr>
            <p:spPr>
              <a:xfrm>
                <a:off x="34908" y="533766"/>
                <a:ext cx="2051215" cy="5232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1400" b="1" u="none">
                    <a:solidFill>
                      <a:srgbClr val="FFFFFF"/>
                    </a:solidFill>
                    <a:latin typeface="Albertus MT Lt"/>
                    <a:ea typeface="Albertus MT Lt"/>
                    <a:cs typeface="Albertus MT Lt"/>
                    <a:sym typeface="Albertus MT Lt"/>
                  </a:defRPr>
                </a:lvl1pPr>
              </a:lstStyle>
              <a:p>
                <a:pPr lvl="0">
                  <a:defRPr sz="1800" b="0">
                    <a:solidFill>
                      <a:srgbClr val="000000"/>
                    </a:solidFill>
                  </a:defRPr>
                </a:pPr>
                <a:r>
                  <a:rPr sz="1400" b="1">
                    <a:solidFill>
                      <a:srgbClr val="FFFFFF"/>
                    </a:solidFill>
                  </a:rPr>
                  <a:t>Il POR FESR Abruzzo 2014-2020</a:t>
                </a:r>
              </a:p>
            </p:txBody>
          </p:sp>
        </p:grpSp>
        <p:sp>
          <p:nvSpPr>
            <p:cNvPr id="214" name="Shape 214"/>
            <p:cNvSpPr/>
            <p:nvPr/>
          </p:nvSpPr>
          <p:spPr>
            <a:xfrm>
              <a:off x="2354344" y="562073"/>
              <a:ext cx="466628" cy="466627"/>
            </a:xfrm>
            <a:prstGeom prst="rightArrow">
              <a:avLst>
                <a:gd name="adj1" fmla="val 64000"/>
                <a:gd name="adj2" fmla="val 50000"/>
              </a:avLst>
            </a:prstGeom>
            <a:solidFill>
              <a:srgbClr val="B1C0DA"/>
            </a:solidFill>
            <a:ln w="12700" cap="flat">
              <a:noFill/>
              <a:miter lim="400000"/>
            </a:ln>
            <a:effectLst/>
          </p:spPr>
          <p:txBody>
            <a:bodyPr wrap="square" lIns="0" tIns="0" rIns="0" bIns="0" numCol="1" anchor="ctr">
              <a:noAutofit/>
            </a:bodyPr>
            <a:lstStyle/>
            <a:p>
              <a:pPr lvl="0"/>
              <a:endParaRPr/>
            </a:p>
          </p:txBody>
        </p:sp>
        <p:grpSp>
          <p:nvGrpSpPr>
            <p:cNvPr id="217" name="Group 217"/>
            <p:cNvGrpSpPr/>
            <p:nvPr/>
          </p:nvGrpSpPr>
          <p:grpSpPr>
            <a:xfrm>
              <a:off x="3054284" y="0"/>
              <a:ext cx="2121032" cy="1590774"/>
              <a:chOff x="0" y="0"/>
              <a:chExt cx="2121030" cy="1590773"/>
            </a:xfrm>
          </p:grpSpPr>
          <p:sp>
            <p:nvSpPr>
              <p:cNvPr id="215" name="Shape 215"/>
              <p:cNvSpPr/>
              <p:nvPr/>
            </p:nvSpPr>
            <p:spPr>
              <a:xfrm>
                <a:off x="0" y="0"/>
                <a:ext cx="2121031" cy="1590774"/>
              </a:xfrm>
              <a:prstGeom prst="roundRect">
                <a:avLst>
                  <a:gd name="adj" fmla="val 7500"/>
                </a:avLst>
              </a:prstGeom>
              <a:gradFill flip="none" rotWithShape="1">
                <a:gsLst>
                  <a:gs pos="0">
                    <a:srgbClr val="3A9EB9"/>
                  </a:gs>
                  <a:gs pos="23000">
                    <a:srgbClr val="3A9EB9"/>
                  </a:gs>
                  <a:gs pos="69000">
                    <a:srgbClr val="31859C"/>
                  </a:gs>
                  <a:gs pos="97000">
                    <a:srgbClr val="2E7C91"/>
                  </a:gs>
                </a:gsLst>
                <a:path path="circle">
                  <a:fillToRect l="37721" t="-19636" r="62278" b="119636"/>
                </a:path>
              </a:gradFill>
              <a:ln w="25400" cap="rnd">
                <a:solidFill>
                  <a:srgbClr val="D7E2F0"/>
                </a:solidFill>
                <a:prstDash val="solid"/>
                <a:bevel/>
              </a:ln>
              <a:effectLst/>
            </p:spPr>
            <p:txBody>
              <a:bodyPr wrap="square" lIns="0" tIns="0" rIns="0" bIns="0" numCol="1" anchor="ctr">
                <a:noAutofit/>
              </a:bodyPr>
              <a:lstStyle/>
              <a:p>
                <a:pPr lvl="0" algn="ctr">
                  <a:defRPr sz="1200" u="none">
                    <a:solidFill>
                      <a:srgbClr val="FFFFFF"/>
                    </a:solidFill>
                  </a:defRPr>
                </a:pPr>
                <a:endParaRPr/>
              </a:p>
            </p:txBody>
          </p:sp>
          <p:sp>
            <p:nvSpPr>
              <p:cNvPr id="216" name="Shape 216"/>
              <p:cNvSpPr/>
              <p:nvPr/>
            </p:nvSpPr>
            <p:spPr>
              <a:xfrm>
                <a:off x="34908" y="482966"/>
                <a:ext cx="2051215" cy="6248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p>
                <a:pPr lvl="0" algn="ctr">
                  <a:defRPr u="none"/>
                </a:pPr>
                <a:r>
                  <a:rPr sz="1200" b="1">
                    <a:solidFill>
                      <a:srgbClr val="FFFFFF"/>
                    </a:solidFill>
                    <a:latin typeface="Albertus MT Lt"/>
                    <a:ea typeface="Albertus MT Lt"/>
                    <a:cs typeface="Albertus MT Lt"/>
                    <a:sym typeface="Albertus MT Lt"/>
                  </a:rPr>
                  <a:t>è stato approvato con Decisione della CE del 13 Agosto 2015</a:t>
                </a:r>
                <a:r>
                  <a:rPr sz="1200" b="1">
                    <a:solidFill>
                      <a:srgbClr val="FFFFFF"/>
                    </a:solidFill>
                  </a:rPr>
                  <a:t>.</a:t>
                </a:r>
              </a:p>
            </p:txBody>
          </p:sp>
        </p:grpSp>
        <p:sp>
          <p:nvSpPr>
            <p:cNvPr id="218" name="Shape 218"/>
            <p:cNvSpPr/>
            <p:nvPr/>
          </p:nvSpPr>
          <p:spPr>
            <a:xfrm>
              <a:off x="5408629" y="562073"/>
              <a:ext cx="466627" cy="466627"/>
            </a:xfrm>
            <a:prstGeom prst="rightArrow">
              <a:avLst>
                <a:gd name="adj1" fmla="val 64000"/>
                <a:gd name="adj2" fmla="val 50000"/>
              </a:avLst>
            </a:prstGeom>
            <a:solidFill>
              <a:srgbClr val="B1C0DA"/>
            </a:solidFill>
            <a:ln w="12700" cap="flat">
              <a:noFill/>
              <a:miter lim="400000"/>
            </a:ln>
            <a:effectLst/>
          </p:spPr>
          <p:txBody>
            <a:bodyPr wrap="square" lIns="0" tIns="0" rIns="0" bIns="0" numCol="1" anchor="ctr">
              <a:noAutofit/>
            </a:bodyPr>
            <a:lstStyle/>
            <a:p>
              <a:pPr lvl="0"/>
              <a:endParaRPr/>
            </a:p>
          </p:txBody>
        </p:sp>
        <p:grpSp>
          <p:nvGrpSpPr>
            <p:cNvPr id="221" name="Group 221"/>
            <p:cNvGrpSpPr/>
            <p:nvPr/>
          </p:nvGrpSpPr>
          <p:grpSpPr>
            <a:xfrm>
              <a:off x="6108569" y="0"/>
              <a:ext cx="2121032" cy="1590774"/>
              <a:chOff x="0" y="0"/>
              <a:chExt cx="2121030" cy="1590773"/>
            </a:xfrm>
          </p:grpSpPr>
          <p:sp>
            <p:nvSpPr>
              <p:cNvPr id="219" name="Shape 219"/>
              <p:cNvSpPr/>
              <p:nvPr/>
            </p:nvSpPr>
            <p:spPr>
              <a:xfrm>
                <a:off x="0" y="0"/>
                <a:ext cx="2121031" cy="1590774"/>
              </a:xfrm>
              <a:prstGeom prst="roundRect">
                <a:avLst>
                  <a:gd name="adj" fmla="val 7500"/>
                </a:avLst>
              </a:prstGeom>
              <a:gradFill flip="none" rotWithShape="1">
                <a:gsLst>
                  <a:gs pos="0">
                    <a:srgbClr val="3A9EB9"/>
                  </a:gs>
                  <a:gs pos="23000">
                    <a:srgbClr val="3A9EB9"/>
                  </a:gs>
                  <a:gs pos="69000">
                    <a:srgbClr val="31859C"/>
                  </a:gs>
                  <a:gs pos="97000">
                    <a:srgbClr val="2E7C91"/>
                  </a:gs>
                </a:gsLst>
                <a:path path="circle">
                  <a:fillToRect l="37721" t="-19636" r="62278" b="119636"/>
                </a:path>
              </a:gradFill>
              <a:ln w="25400" cap="rnd">
                <a:solidFill>
                  <a:srgbClr val="D7E2F0"/>
                </a:solidFill>
                <a:prstDash val="solid"/>
                <a:bevel/>
              </a:ln>
              <a:effectLst/>
            </p:spPr>
            <p:txBody>
              <a:bodyPr wrap="square" lIns="0" tIns="0" rIns="0" bIns="0" numCol="1" anchor="ctr">
                <a:noAutofit/>
              </a:bodyPr>
              <a:lstStyle/>
              <a:p>
                <a:pPr lvl="0" algn="ctr">
                  <a:defRPr sz="1200" b="1" u="none">
                    <a:solidFill>
                      <a:srgbClr val="FFFFFF"/>
                    </a:solidFill>
                    <a:latin typeface="Albertus MT Lt"/>
                    <a:ea typeface="Albertus MT Lt"/>
                    <a:cs typeface="Albertus MT Lt"/>
                    <a:sym typeface="Albertus MT Lt"/>
                  </a:defRPr>
                </a:pPr>
                <a:endParaRPr/>
              </a:p>
            </p:txBody>
          </p:sp>
          <p:sp>
            <p:nvSpPr>
              <p:cNvPr id="220" name="Shape 220"/>
              <p:cNvSpPr/>
              <p:nvPr/>
            </p:nvSpPr>
            <p:spPr>
              <a:xfrm>
                <a:off x="34908" y="127366"/>
                <a:ext cx="2051215" cy="13360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1200" b="1" u="none">
                    <a:solidFill>
                      <a:srgbClr val="FFFFFF"/>
                    </a:solidFill>
                    <a:latin typeface="Albertus MT Lt"/>
                    <a:ea typeface="Albertus MT Lt"/>
                    <a:cs typeface="Albertus MT Lt"/>
                    <a:sym typeface="Albertus MT Lt"/>
                  </a:defRPr>
                </a:lvl1pPr>
              </a:lstStyle>
              <a:p>
                <a:pPr lvl="0">
                  <a:defRPr sz="1800" b="0">
                    <a:solidFill>
                      <a:srgbClr val="000000"/>
                    </a:solidFill>
                  </a:defRPr>
                </a:pPr>
                <a:r>
                  <a:rPr sz="1200" b="1">
                    <a:solidFill>
                      <a:srgbClr val="FFFFFF"/>
                    </a:solidFill>
                  </a:rPr>
                  <a:t>Nella definizione dei criteri di selezione dei progetti verrà inserita la «coerenza del singolo intervento con la strategia della macroregione Adriatico - Ionica</a:t>
                </a:r>
              </a:p>
            </p:txBody>
          </p:sp>
        </p:grpSp>
      </p:grpSp>
      <p:sp>
        <p:nvSpPr>
          <p:cNvPr id="223" name="Shape 223"/>
          <p:cNvSpPr/>
          <p:nvPr/>
        </p:nvSpPr>
        <p:spPr>
          <a:xfrm>
            <a:off x="0" y="-23832"/>
            <a:ext cx="9144000" cy="284480"/>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224" name="Shape 224"/>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8" name="Group 228" descr="http://www.regione.abruzzo.it/xeuropa/images/porFesrHome1420/PO_FESR_14-20.jpg"/>
          <p:cNvGrpSpPr/>
          <p:nvPr/>
        </p:nvGrpSpPr>
        <p:grpSpPr>
          <a:xfrm>
            <a:off x="269152" y="1124744"/>
            <a:ext cx="8411041" cy="4104457"/>
            <a:chOff x="0" y="0"/>
            <a:chExt cx="8411040" cy="4104456"/>
          </a:xfrm>
        </p:grpSpPr>
        <p:sp>
          <p:nvSpPr>
            <p:cNvPr id="226" name="Shape 226"/>
            <p:cNvSpPr/>
            <p:nvPr/>
          </p:nvSpPr>
          <p:spPr>
            <a:xfrm>
              <a:off x="0" y="0"/>
              <a:ext cx="8411041" cy="4104457"/>
            </a:xfrm>
            <a:prstGeom prst="rect">
              <a:avLst/>
            </a:prstGeom>
            <a:gradFill flip="none" rotWithShape="1">
              <a:gsLst>
                <a:gs pos="14000">
                  <a:srgbClr val="F6F9FC"/>
                </a:gs>
                <a:gs pos="83000">
                  <a:srgbClr val="B0C6E1"/>
                </a:gs>
                <a:gs pos="85000">
                  <a:srgbClr val="B9CDE5"/>
                </a:gs>
                <a:gs pos="100000">
                  <a:srgbClr val="CAD9EB"/>
                </a:gs>
              </a:gsLst>
              <a:lin ang="0" scaled="0"/>
            </a:gradFill>
            <a:ln w="12700" cap="flat">
              <a:noFill/>
              <a:miter lim="400000"/>
            </a:ln>
            <a:effectLst/>
          </p:spPr>
          <p:txBody>
            <a:bodyPr wrap="square" lIns="0" tIns="0" rIns="0" bIns="0" numCol="1" anchor="ctr">
              <a:noAutofit/>
            </a:bodyPr>
            <a:lstStyle/>
            <a:p>
              <a:pPr lvl="0"/>
              <a:endParaRPr/>
            </a:p>
          </p:txBody>
        </p:sp>
        <p:pic>
          <p:nvPicPr>
            <p:cNvPr id="227" name="image8.png"/>
            <p:cNvPicPr/>
            <p:nvPr/>
          </p:nvPicPr>
          <p:blipFill>
            <a:blip r:embed="rId2" cstate="print">
              <a:extLst/>
            </a:blip>
            <a:stretch>
              <a:fillRect/>
            </a:stretch>
          </p:blipFill>
          <p:spPr>
            <a:xfrm>
              <a:off x="0" y="0"/>
              <a:ext cx="8411041" cy="4104457"/>
            </a:xfrm>
            <a:prstGeom prst="rect">
              <a:avLst/>
            </a:prstGeom>
            <a:ln w="12700" cap="flat">
              <a:noFill/>
              <a:miter lim="400000"/>
            </a:ln>
            <a:effectLst/>
          </p:spPr>
        </p:pic>
      </p:grpSp>
      <p:sp>
        <p:nvSpPr>
          <p:cNvPr id="229" name="Shape 229"/>
          <p:cNvSpPr>
            <a:spLocks noGrp="1"/>
          </p:cNvSpPr>
          <p:nvPr>
            <p:ph type="title"/>
          </p:nvPr>
        </p:nvSpPr>
        <p:spPr>
          <a:xfrm>
            <a:off x="275759" y="2046404"/>
            <a:ext cx="8411042" cy="2448273"/>
          </a:xfrm>
          <a:prstGeom prst="rect">
            <a:avLst/>
          </a:prstGeom>
        </p:spPr>
        <p:txBody>
          <a:bodyPr lIns="0" tIns="0" rIns="0" bIns="0">
            <a:normAutofit/>
          </a:bodyPr>
          <a:lstStyle/>
          <a:p>
            <a:pPr lvl="0" defTabSz="877823">
              <a:lnSpc>
                <a:spcPct val="115000"/>
              </a:lnSpc>
              <a:defRPr sz="1800">
                <a:solidFill>
                  <a:srgbClr val="000000"/>
                </a:solidFill>
              </a:defRPr>
            </a:pPr>
            <a:r>
              <a:rPr sz="1727">
                <a:solidFill>
                  <a:srgbClr val="0D0D0D"/>
                </a:solidFill>
                <a:latin typeface="Times New Roman"/>
                <a:ea typeface="Times New Roman"/>
                <a:cs typeface="Times New Roman"/>
                <a:sym typeface="Times New Roman"/>
              </a:rPr>
              <a:t>EVENTO DI LANCIO FESR 2014-2020</a:t>
            </a:r>
            <a:br>
              <a:rPr sz="1727">
                <a:solidFill>
                  <a:srgbClr val="0D0D0D"/>
                </a:solidFill>
                <a:latin typeface="Times New Roman"/>
                <a:ea typeface="Times New Roman"/>
                <a:cs typeface="Times New Roman"/>
                <a:sym typeface="Times New Roman"/>
              </a:rPr>
            </a:br>
            <a:r>
              <a:rPr sz="1727">
                <a:solidFill>
                  <a:srgbClr val="0D0D0D"/>
                </a:solidFill>
                <a:latin typeface="Times New Roman"/>
                <a:ea typeface="Times New Roman"/>
                <a:cs typeface="Times New Roman"/>
                <a:sym typeface="Times New Roman"/>
              </a:rPr>
              <a:t/>
            </a:r>
            <a:br>
              <a:rPr sz="1727">
                <a:solidFill>
                  <a:srgbClr val="0D0D0D"/>
                </a:solidFill>
                <a:latin typeface="Times New Roman"/>
                <a:ea typeface="Times New Roman"/>
                <a:cs typeface="Times New Roman"/>
                <a:sym typeface="Times New Roman"/>
              </a:rPr>
            </a:br>
            <a:r>
              <a:rPr sz="1727" b="1">
                <a:solidFill>
                  <a:srgbClr val="0D0D0D"/>
                </a:solidFill>
                <a:latin typeface="Times New Roman"/>
                <a:ea typeface="Times New Roman"/>
                <a:cs typeface="Times New Roman"/>
                <a:sym typeface="Times New Roman"/>
              </a:rPr>
              <a:t>«</a:t>
            </a:r>
            <a:r>
              <a:rPr sz="1727" b="1" i="1">
                <a:solidFill>
                  <a:srgbClr val="0D0D0D"/>
                </a:solidFill>
                <a:latin typeface="Times New Roman"/>
                <a:ea typeface="Times New Roman"/>
                <a:cs typeface="Times New Roman"/>
                <a:sym typeface="Times New Roman"/>
              </a:rPr>
              <a:t>DALLA  CHIUSURA DELLA PROGRAMMAZIONE 2007-2013 </a:t>
            </a:r>
            <a:br>
              <a:rPr sz="1727" b="1" i="1">
                <a:solidFill>
                  <a:srgbClr val="0D0D0D"/>
                </a:solidFill>
                <a:latin typeface="Times New Roman"/>
                <a:ea typeface="Times New Roman"/>
                <a:cs typeface="Times New Roman"/>
                <a:sym typeface="Times New Roman"/>
              </a:rPr>
            </a:br>
            <a:r>
              <a:rPr sz="1727" b="1" i="1">
                <a:solidFill>
                  <a:srgbClr val="0D0D0D"/>
                </a:solidFill>
                <a:latin typeface="Times New Roman"/>
                <a:ea typeface="Times New Roman"/>
                <a:cs typeface="Times New Roman"/>
                <a:sym typeface="Times New Roman"/>
              </a:rPr>
              <a:t>AL NUOVO POR FESR 2014-2020: </a:t>
            </a:r>
            <a:br>
              <a:rPr sz="1727" b="1" i="1">
                <a:solidFill>
                  <a:srgbClr val="0D0D0D"/>
                </a:solidFill>
                <a:latin typeface="Times New Roman"/>
                <a:ea typeface="Times New Roman"/>
                <a:cs typeface="Times New Roman"/>
                <a:sym typeface="Times New Roman"/>
              </a:rPr>
            </a:br>
            <a:r>
              <a:rPr sz="1727" b="1" i="1">
                <a:solidFill>
                  <a:srgbClr val="0D0D0D"/>
                </a:solidFill>
                <a:latin typeface="Times New Roman"/>
                <a:ea typeface="Times New Roman"/>
                <a:cs typeface="Times New Roman"/>
                <a:sym typeface="Times New Roman"/>
              </a:rPr>
              <a:t>LE OPPORTUNITA’ DEL FESR E LA NUOVA ORGANIZZAZIONE REGIONALE»</a:t>
            </a:r>
            <a:br>
              <a:rPr sz="1727" b="1" i="1">
                <a:solidFill>
                  <a:srgbClr val="0D0D0D"/>
                </a:solidFill>
                <a:latin typeface="Times New Roman"/>
                <a:ea typeface="Times New Roman"/>
                <a:cs typeface="Times New Roman"/>
                <a:sym typeface="Times New Roman"/>
              </a:rPr>
            </a:br>
            <a:r>
              <a:rPr sz="1727" b="1" i="1">
                <a:solidFill>
                  <a:srgbClr val="0D0D0D"/>
                </a:solidFill>
                <a:latin typeface="Times New Roman"/>
                <a:ea typeface="Times New Roman"/>
                <a:cs typeface="Times New Roman"/>
                <a:sym typeface="Times New Roman"/>
              </a:rPr>
              <a:t/>
            </a:r>
            <a:br>
              <a:rPr sz="1727" b="1" i="1">
                <a:solidFill>
                  <a:srgbClr val="0D0D0D"/>
                </a:solidFill>
                <a:latin typeface="Times New Roman"/>
                <a:ea typeface="Times New Roman"/>
                <a:cs typeface="Times New Roman"/>
                <a:sym typeface="Times New Roman"/>
              </a:rPr>
            </a:br>
            <a:r>
              <a:rPr sz="1727">
                <a:solidFill>
                  <a:srgbClr val="0D0D0D"/>
                </a:solidFill>
                <a:latin typeface="Times New Roman"/>
                <a:ea typeface="Times New Roman"/>
                <a:cs typeface="Times New Roman"/>
                <a:sym typeface="Times New Roman"/>
              </a:rPr>
              <a:t>VENERDI’ 30 OTTOBRE 2015</a:t>
            </a:r>
            <a:br>
              <a:rPr sz="1727">
                <a:solidFill>
                  <a:srgbClr val="0D0D0D"/>
                </a:solidFill>
                <a:latin typeface="Times New Roman"/>
                <a:ea typeface="Times New Roman"/>
                <a:cs typeface="Times New Roman"/>
                <a:sym typeface="Times New Roman"/>
              </a:rPr>
            </a:br>
            <a:r>
              <a:rPr sz="1727">
                <a:solidFill>
                  <a:srgbClr val="0D0D0D"/>
                </a:solidFill>
                <a:latin typeface="Times New Roman"/>
                <a:ea typeface="Times New Roman"/>
                <a:cs typeface="Times New Roman"/>
                <a:sym typeface="Times New Roman"/>
              </a:rPr>
              <a:t>SALA FLAIANO – AURUM – PESCARA</a:t>
            </a:r>
          </a:p>
        </p:txBody>
      </p:sp>
      <p:sp>
        <p:nvSpPr>
          <p:cNvPr id="230" name="Shape 230"/>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13</a:t>
            </a:fld>
            <a:endParaRPr sz="1400"/>
          </a:p>
        </p:txBody>
      </p:sp>
      <p:sp>
        <p:nvSpPr>
          <p:cNvPr id="231" name="Shape 231"/>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232" name="Shape 232"/>
          <p:cNvSpPr/>
          <p:nvPr/>
        </p:nvSpPr>
        <p:spPr>
          <a:xfrm>
            <a:off x="0" y="-23832"/>
            <a:ext cx="9144000" cy="284480"/>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274638"/>
            <a:ext cx="8229600" cy="1143001"/>
          </a:xfrm>
          <a:prstGeom prst="rect">
            <a:avLst/>
          </a:prstGeom>
        </p:spPr>
        <p:txBody>
          <a:bodyPr lIns="0" tIns="0" rIns="0" bIns="0">
            <a:normAutofit/>
          </a:bodyPr>
          <a:lstStyle>
            <a:lvl1pPr>
              <a:defRPr sz="2400" b="1"/>
            </a:lvl1pPr>
          </a:lstStyle>
          <a:p>
            <a:pPr lvl="0">
              <a:defRPr sz="1800" b="0">
                <a:solidFill>
                  <a:srgbClr val="000000"/>
                </a:solidFill>
              </a:defRPr>
            </a:pPr>
            <a:r>
              <a:rPr sz="2400" b="1">
                <a:solidFill>
                  <a:srgbClr val="1F497D"/>
                </a:solidFill>
              </a:rPr>
              <a:t>La programmazione unitaria</a:t>
            </a:r>
          </a:p>
        </p:txBody>
      </p:sp>
      <p:sp>
        <p:nvSpPr>
          <p:cNvPr id="74" name="Shape 74"/>
          <p:cNvSpPr>
            <a:spLocks noGrp="1"/>
          </p:cNvSpPr>
          <p:nvPr>
            <p:ph type="body" idx="1"/>
          </p:nvPr>
        </p:nvSpPr>
        <p:spPr>
          <a:xfrm>
            <a:off x="457200" y="1600200"/>
            <a:ext cx="8229600" cy="4525963"/>
          </a:xfrm>
          <a:prstGeom prst="rect">
            <a:avLst/>
          </a:prstGeom>
        </p:spPr>
        <p:txBody>
          <a:bodyPr lIns="0" tIns="0" rIns="0" bIns="0">
            <a:normAutofit/>
          </a:bodyPr>
          <a:lstStyle/>
          <a:p>
            <a:pPr marL="0" lvl="0" indent="0" algn="just" defTabSz="877823">
              <a:spcBef>
                <a:spcPts val="400"/>
              </a:spcBef>
              <a:buSzTx/>
              <a:buNone/>
              <a:defRPr sz="1800"/>
            </a:pPr>
            <a:r>
              <a:rPr sz="1919">
                <a:solidFill>
                  <a:srgbClr val="002060"/>
                </a:solidFill>
              </a:rPr>
              <a:t>Nel garantire la piena attuazione della strategia adottata dall’Unione europea «</a:t>
            </a:r>
            <a:r>
              <a:rPr sz="1919" b="1">
                <a:solidFill>
                  <a:srgbClr val="002060"/>
                </a:solidFill>
              </a:rPr>
              <a:t>Europa 2020</a:t>
            </a:r>
            <a:r>
              <a:rPr sz="1919">
                <a:solidFill>
                  <a:srgbClr val="002060"/>
                </a:solidFill>
              </a:rPr>
              <a:t>» per una crescita </a:t>
            </a:r>
            <a:r>
              <a:rPr sz="1919" b="1">
                <a:solidFill>
                  <a:srgbClr val="002060"/>
                </a:solidFill>
              </a:rPr>
              <a:t>intelligente</a:t>
            </a:r>
            <a:r>
              <a:rPr sz="1919">
                <a:solidFill>
                  <a:srgbClr val="002060"/>
                </a:solidFill>
              </a:rPr>
              <a:t>, </a:t>
            </a:r>
            <a:r>
              <a:rPr sz="1919" b="1">
                <a:solidFill>
                  <a:srgbClr val="002060"/>
                </a:solidFill>
              </a:rPr>
              <a:t>sostenibile</a:t>
            </a:r>
            <a:r>
              <a:rPr sz="1919">
                <a:solidFill>
                  <a:srgbClr val="002060"/>
                </a:solidFill>
              </a:rPr>
              <a:t> ed </a:t>
            </a:r>
            <a:r>
              <a:rPr sz="1919" b="1">
                <a:solidFill>
                  <a:srgbClr val="002060"/>
                </a:solidFill>
              </a:rPr>
              <a:t>inclusiva</a:t>
            </a:r>
            <a:r>
              <a:rPr sz="1919">
                <a:solidFill>
                  <a:srgbClr val="002060"/>
                </a:solidFill>
              </a:rPr>
              <a:t>, la Regione ha ritenuto di cruciale importanza adottare i nuovi principi assunti dalla Commissione Europea: </a:t>
            </a:r>
          </a:p>
          <a:p>
            <a:pPr marL="205739" lvl="0" indent="-205739" algn="just" defTabSz="877823">
              <a:spcBef>
                <a:spcPts val="400"/>
              </a:spcBef>
              <a:buClr>
                <a:srgbClr val="002060"/>
              </a:buClr>
              <a:buFont typeface="Wingdings"/>
              <a:buChar char="✓"/>
              <a:defRPr sz="1800"/>
            </a:pPr>
            <a:r>
              <a:rPr sz="1919">
                <a:solidFill>
                  <a:srgbClr val="002060"/>
                </a:solidFill>
              </a:rPr>
              <a:t>Modello di </a:t>
            </a:r>
            <a:r>
              <a:rPr sz="1919" b="1" i="1">
                <a:solidFill>
                  <a:srgbClr val="002060"/>
                </a:solidFill>
              </a:rPr>
              <a:t>governance</a:t>
            </a:r>
            <a:r>
              <a:rPr sz="1919">
                <a:solidFill>
                  <a:srgbClr val="002060"/>
                </a:solidFill>
              </a:rPr>
              <a:t> partecipato e condiviso</a:t>
            </a:r>
          </a:p>
          <a:p>
            <a:pPr marL="205739" lvl="0" indent="-205739" algn="just" defTabSz="877823">
              <a:spcBef>
                <a:spcPts val="400"/>
              </a:spcBef>
              <a:buClr>
                <a:srgbClr val="002060"/>
              </a:buClr>
              <a:buFont typeface="Wingdings"/>
              <a:buChar char="✓"/>
              <a:defRPr sz="1800"/>
            </a:pPr>
            <a:r>
              <a:rPr sz="1919" b="1">
                <a:solidFill>
                  <a:srgbClr val="002060"/>
                </a:solidFill>
              </a:rPr>
              <a:t>Approccio unitario alla programmazione</a:t>
            </a:r>
            <a:r>
              <a:rPr sz="1919">
                <a:solidFill>
                  <a:srgbClr val="002060"/>
                </a:solidFill>
              </a:rPr>
              <a:t>, mediante l’istituzione di una </a:t>
            </a:r>
            <a:r>
              <a:rPr sz="1919" b="1">
                <a:solidFill>
                  <a:srgbClr val="002060"/>
                </a:solidFill>
              </a:rPr>
              <a:t>Autorità di Gestione unica FESR e FSE.</a:t>
            </a:r>
            <a:endParaRPr sz="1919">
              <a:solidFill>
                <a:srgbClr val="002060"/>
              </a:solidFill>
            </a:endParaRPr>
          </a:p>
          <a:p>
            <a:pPr marL="205739" lvl="0" indent="-205739" algn="just" defTabSz="877823">
              <a:spcBef>
                <a:spcPts val="400"/>
              </a:spcBef>
              <a:buClr>
                <a:srgbClr val="002060"/>
              </a:buClr>
              <a:buFont typeface="Wingdings"/>
              <a:buChar char="✓"/>
              <a:defRPr sz="1800"/>
            </a:pPr>
            <a:r>
              <a:rPr sz="1919" b="1">
                <a:solidFill>
                  <a:srgbClr val="002060"/>
                </a:solidFill>
              </a:rPr>
              <a:t>Approccio </a:t>
            </a:r>
            <a:r>
              <a:rPr sz="1919" b="1" i="1">
                <a:solidFill>
                  <a:srgbClr val="002060"/>
                </a:solidFill>
              </a:rPr>
              <a:t>place based </a:t>
            </a:r>
            <a:r>
              <a:rPr sz="1919">
                <a:solidFill>
                  <a:srgbClr val="002060"/>
                </a:solidFill>
              </a:rPr>
              <a:t>orientato allo sviluppo territoriale (aree urbane, aree interne). </a:t>
            </a:r>
          </a:p>
          <a:p>
            <a:pPr marL="205739" lvl="0" indent="-205739" algn="just" defTabSz="877823">
              <a:spcBef>
                <a:spcPts val="400"/>
              </a:spcBef>
              <a:buClr>
                <a:srgbClr val="002060"/>
              </a:buClr>
              <a:buFont typeface="Wingdings"/>
              <a:buChar char="✓"/>
              <a:defRPr sz="1800"/>
            </a:pPr>
            <a:r>
              <a:rPr sz="1919">
                <a:solidFill>
                  <a:srgbClr val="002060"/>
                </a:solidFill>
              </a:rPr>
              <a:t>Orientamento delle politiche ai </a:t>
            </a:r>
            <a:r>
              <a:rPr sz="1919" b="1">
                <a:solidFill>
                  <a:srgbClr val="002060"/>
                </a:solidFill>
              </a:rPr>
              <a:t>risultati </a:t>
            </a:r>
            <a:r>
              <a:rPr sz="1919">
                <a:solidFill>
                  <a:srgbClr val="002060"/>
                </a:solidFill>
              </a:rPr>
              <a:t>e ricorso alle </a:t>
            </a:r>
            <a:r>
              <a:rPr sz="1919" b="1">
                <a:solidFill>
                  <a:srgbClr val="002060"/>
                </a:solidFill>
              </a:rPr>
              <a:t>condizionalità ex ante</a:t>
            </a:r>
            <a:r>
              <a:rPr sz="1919">
                <a:solidFill>
                  <a:srgbClr val="002060"/>
                </a:solidFill>
              </a:rPr>
              <a:t>.</a:t>
            </a:r>
          </a:p>
          <a:p>
            <a:pPr marL="205739" lvl="0" indent="-205739" defTabSz="877823">
              <a:spcBef>
                <a:spcPts val="400"/>
              </a:spcBef>
              <a:buClr>
                <a:srgbClr val="002060"/>
              </a:buClr>
              <a:buFont typeface="Wingdings"/>
              <a:buChar char="✓"/>
              <a:defRPr sz="1800"/>
            </a:pPr>
            <a:r>
              <a:rPr sz="1919">
                <a:solidFill>
                  <a:srgbClr val="002060"/>
                </a:solidFill>
              </a:rPr>
              <a:t>Adozione di misure finalizzate alla</a:t>
            </a:r>
            <a:r>
              <a:rPr sz="1919" b="1">
                <a:solidFill>
                  <a:srgbClr val="002060"/>
                </a:solidFill>
              </a:rPr>
              <a:t> semplificazione delle procedure e  alla riduzione degli oneri amministrativi da parte dei beneficiari.</a:t>
            </a:r>
          </a:p>
          <a:p>
            <a:pPr marL="205739" lvl="0" indent="-205739" defTabSz="877823">
              <a:spcBef>
                <a:spcPts val="400"/>
              </a:spcBef>
              <a:buClr>
                <a:srgbClr val="002060"/>
              </a:buClr>
              <a:buFont typeface="Wingdings"/>
              <a:buChar char="✓"/>
              <a:defRPr sz="1800"/>
            </a:pPr>
            <a:r>
              <a:rPr sz="1919" b="1">
                <a:solidFill>
                  <a:srgbClr val="002060"/>
                </a:solidFill>
              </a:rPr>
              <a:t>Concentrazione tematica delle risorse</a:t>
            </a:r>
          </a:p>
        </p:txBody>
      </p:sp>
      <p:sp>
        <p:nvSpPr>
          <p:cNvPr id="75" name="Shape 75"/>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2</a:t>
            </a:fld>
            <a:endParaRPr sz="1400"/>
          </a:p>
        </p:txBody>
      </p:sp>
      <p:sp>
        <p:nvSpPr>
          <p:cNvPr id="76" name="Shape 76"/>
          <p:cNvSpPr/>
          <p:nvPr/>
        </p:nvSpPr>
        <p:spPr>
          <a:xfrm>
            <a:off x="0" y="-1"/>
            <a:ext cx="9144000" cy="332658"/>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77" name="Shape 77"/>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p:nvPr/>
        </p:nvSpPr>
        <p:spPr>
          <a:xfrm>
            <a:off x="473957" y="583699"/>
            <a:ext cx="8147051" cy="79266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marL="838200" lvl="0" indent="-838200" algn="ctr">
              <a:defRPr u="none"/>
            </a:pPr>
            <a:r>
              <a:rPr sz="2400" b="1">
                <a:solidFill>
                  <a:srgbClr val="1F497D"/>
                </a:solidFill>
              </a:rPr>
              <a:t>La dotazione finanziaria dei Programmi</a:t>
            </a:r>
            <a:endParaRPr u="sng">
              <a:latin typeface="Futura Std Book"/>
              <a:ea typeface="Futura Std Book"/>
              <a:cs typeface="Futura Std Book"/>
              <a:sym typeface="Futura Std Book"/>
            </a:endParaRPr>
          </a:p>
          <a:p>
            <a:pPr marL="838200" lvl="0" indent="-838200" algn="ctr">
              <a:defRPr u="none"/>
            </a:pPr>
            <a:r>
              <a:rPr sz="2400" b="1">
                <a:solidFill>
                  <a:srgbClr val="1F497D"/>
                </a:solidFill>
              </a:rPr>
              <a:t>FESR e FSE per l’Abruzzo</a:t>
            </a:r>
          </a:p>
        </p:txBody>
      </p:sp>
      <p:sp>
        <p:nvSpPr>
          <p:cNvPr id="82" name="Shape 82"/>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3</a:t>
            </a:fld>
            <a:endParaRPr sz="1400"/>
          </a:p>
        </p:txBody>
      </p:sp>
      <p:sp>
        <p:nvSpPr>
          <p:cNvPr id="83" name="Shape 83"/>
          <p:cNvSpPr/>
          <p:nvPr/>
        </p:nvSpPr>
        <p:spPr>
          <a:xfrm>
            <a:off x="0" y="-1"/>
            <a:ext cx="9144000" cy="332658"/>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84" name="Shape 84"/>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graphicFrame>
        <p:nvGraphicFramePr>
          <p:cNvPr id="85" name="Table 85"/>
          <p:cNvGraphicFramePr/>
          <p:nvPr/>
        </p:nvGraphicFramePr>
        <p:xfrm>
          <a:off x="827583" y="2276872"/>
          <a:ext cx="7560840" cy="2880321"/>
        </p:xfrm>
        <a:graphic>
          <a:graphicData uri="http://schemas.openxmlformats.org/drawingml/2006/table">
            <a:tbl>
              <a:tblPr firstRow="1" bandRow="1">
                <a:tableStyleId>{4C3C2611-4C71-4FC5-86AE-919BDF0F9419}</a:tableStyleId>
              </a:tblPr>
              <a:tblGrid>
                <a:gridCol w="2376263"/>
                <a:gridCol w="2592288"/>
                <a:gridCol w="2592289"/>
              </a:tblGrid>
              <a:tr h="960107">
                <a:tc>
                  <a:txBody>
                    <a:bodyPr/>
                    <a:lstStyle/>
                    <a:p>
                      <a:pPr lvl="0" algn="l">
                        <a:defRPr sz="1800" b="0" i="0">
                          <a:solidFill>
                            <a:srgbClr val="000000"/>
                          </a:solidFill>
                        </a:defRPr>
                      </a:pPr>
                      <a:endParaRPr/>
                    </a:p>
                  </a:txBody>
                  <a:tcPr marL="45720" marR="45720" horzOverflow="overflow"/>
                </a:tc>
                <a:tc>
                  <a:txBody>
                    <a:bodyPr/>
                    <a:lstStyle/>
                    <a:p>
                      <a:pPr lvl="0" algn="ctr">
                        <a:defRPr sz="1800" b="0" i="0">
                          <a:solidFill>
                            <a:srgbClr val="000000"/>
                          </a:solidFill>
                        </a:defRPr>
                      </a:pPr>
                      <a:r>
                        <a:rPr sz="2200" b="1">
                          <a:solidFill>
                            <a:srgbClr val="FFFFFF"/>
                          </a:solidFill>
                        </a:rPr>
                        <a:t>2007-13</a:t>
                      </a:r>
                      <a:endParaRPr b="1">
                        <a:solidFill>
                          <a:srgbClr val="FFFFFF"/>
                        </a:solidFill>
                      </a:endParaRPr>
                    </a:p>
                    <a:p>
                      <a:pPr lvl="0" algn="ctr">
                        <a:defRPr sz="1800" b="0" i="0">
                          <a:solidFill>
                            <a:srgbClr val="000000"/>
                          </a:solidFill>
                        </a:defRPr>
                      </a:pPr>
                      <a:r>
                        <a:rPr sz="2200" b="1">
                          <a:solidFill>
                            <a:srgbClr val="FFFFFF"/>
                          </a:solidFill>
                        </a:rPr>
                        <a:t>(€/mln)</a:t>
                      </a:r>
                    </a:p>
                  </a:txBody>
                  <a:tcPr marL="45720" marR="45720" horzOverflow="overflow"/>
                </a:tc>
                <a:tc>
                  <a:txBody>
                    <a:bodyPr/>
                    <a:lstStyle/>
                    <a:p>
                      <a:pPr lvl="0" algn="ctr">
                        <a:defRPr sz="1800" b="0" i="0">
                          <a:solidFill>
                            <a:srgbClr val="000000"/>
                          </a:solidFill>
                        </a:defRPr>
                      </a:pPr>
                      <a:r>
                        <a:rPr sz="2200" b="1">
                          <a:solidFill>
                            <a:srgbClr val="FFFFFF"/>
                          </a:solidFill>
                        </a:rPr>
                        <a:t>2014-20</a:t>
                      </a:r>
                      <a:endParaRPr b="1">
                        <a:solidFill>
                          <a:srgbClr val="FFFFFF"/>
                        </a:solidFill>
                      </a:endParaRPr>
                    </a:p>
                    <a:p>
                      <a:pPr lvl="0" algn="ctr">
                        <a:defRPr sz="1800" b="0" i="0">
                          <a:solidFill>
                            <a:srgbClr val="000000"/>
                          </a:solidFill>
                        </a:defRPr>
                      </a:pPr>
                      <a:r>
                        <a:rPr sz="2200" b="1">
                          <a:solidFill>
                            <a:srgbClr val="FFFFFF"/>
                          </a:solidFill>
                        </a:rPr>
                        <a:t>(€/mln)</a:t>
                      </a:r>
                    </a:p>
                  </a:txBody>
                  <a:tcPr marL="45720" marR="45720" horzOverflow="overflow"/>
                </a:tc>
              </a:tr>
              <a:tr h="960107">
                <a:tc>
                  <a:txBody>
                    <a:bodyPr/>
                    <a:lstStyle/>
                    <a:p>
                      <a:pPr lvl="0" algn="l">
                        <a:defRPr sz="1800" b="0" i="0"/>
                      </a:pPr>
                      <a:r>
                        <a:rPr sz="2200" b="1" i="1">
                          <a:solidFill>
                            <a:srgbClr val="002060"/>
                          </a:solidFill>
                        </a:rPr>
                        <a:t>POR FESR </a:t>
                      </a:r>
                    </a:p>
                  </a:txBody>
                  <a:tcPr marL="45720" marR="45720" horzOverflow="overflow"/>
                </a:tc>
                <a:tc>
                  <a:txBody>
                    <a:bodyPr/>
                    <a:lstStyle/>
                    <a:p>
                      <a:pPr lvl="0" algn="ctr">
                        <a:defRPr sz="1800" b="0" i="0"/>
                      </a:pPr>
                      <a:r>
                        <a:rPr sz="2200" b="1" i="1">
                          <a:solidFill>
                            <a:srgbClr val="002060"/>
                          </a:solidFill>
                        </a:rPr>
                        <a:t>345,37</a:t>
                      </a:r>
                    </a:p>
                  </a:txBody>
                  <a:tcPr marL="45720" marR="45720" horzOverflow="overflow"/>
                </a:tc>
                <a:tc>
                  <a:txBody>
                    <a:bodyPr/>
                    <a:lstStyle/>
                    <a:p>
                      <a:pPr lvl="0" algn="ctr">
                        <a:defRPr sz="1800" b="0" i="0"/>
                      </a:pPr>
                      <a:r>
                        <a:rPr sz="2200" b="1" i="1">
                          <a:solidFill>
                            <a:srgbClr val="002060"/>
                          </a:solidFill>
                        </a:rPr>
                        <a:t>231,50</a:t>
                      </a:r>
                    </a:p>
                  </a:txBody>
                  <a:tcPr marL="45720" marR="45720" horzOverflow="overflow"/>
                </a:tc>
              </a:tr>
              <a:tr h="960107">
                <a:tc>
                  <a:txBody>
                    <a:bodyPr/>
                    <a:lstStyle/>
                    <a:p>
                      <a:pPr lvl="0" algn="l">
                        <a:defRPr sz="1800" b="0" i="0"/>
                      </a:pPr>
                      <a:r>
                        <a:rPr sz="2200" b="1" i="1">
                          <a:solidFill>
                            <a:srgbClr val="002060"/>
                          </a:solidFill>
                        </a:rPr>
                        <a:t>POR FSE</a:t>
                      </a:r>
                    </a:p>
                  </a:txBody>
                  <a:tcPr marL="45720" marR="45720" horzOverflow="overflow"/>
                </a:tc>
                <a:tc>
                  <a:txBody>
                    <a:bodyPr/>
                    <a:lstStyle/>
                    <a:p>
                      <a:pPr lvl="0" algn="ctr">
                        <a:defRPr sz="1800" b="0" i="0"/>
                      </a:pPr>
                      <a:r>
                        <a:rPr sz="2200" b="1" i="1">
                          <a:solidFill>
                            <a:srgbClr val="002060"/>
                          </a:solidFill>
                        </a:rPr>
                        <a:t>316,56 </a:t>
                      </a:r>
                    </a:p>
                  </a:txBody>
                  <a:tcPr marL="45720" marR="45720" horzOverflow="overflow"/>
                </a:tc>
                <a:tc>
                  <a:txBody>
                    <a:bodyPr/>
                    <a:lstStyle/>
                    <a:p>
                      <a:pPr lvl="0" algn="ctr">
                        <a:defRPr sz="1800" b="0" i="0"/>
                      </a:pPr>
                      <a:r>
                        <a:rPr sz="2200" b="1" i="1">
                          <a:solidFill>
                            <a:srgbClr val="002060"/>
                          </a:solidFill>
                        </a:rPr>
                        <a:t>142,50</a:t>
                      </a:r>
                    </a:p>
                  </a:txBody>
                  <a:tcPr marL="45720" marR="45720" horzOverflow="overflow"/>
                </a:tc>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p:nvPr/>
        </p:nvSpPr>
        <p:spPr>
          <a:xfrm>
            <a:off x="473957" y="559598"/>
            <a:ext cx="8147051" cy="43706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marL="838200" indent="-838200" algn="ctr">
              <a:defRPr sz="2400" b="1" u="none">
                <a:solidFill>
                  <a:srgbClr val="1F497D"/>
                </a:solidFill>
              </a:defRPr>
            </a:lvl1pPr>
          </a:lstStyle>
          <a:p>
            <a:pPr lvl="0">
              <a:defRPr sz="1800" b="0">
                <a:solidFill>
                  <a:srgbClr val="000000"/>
                </a:solidFill>
              </a:defRPr>
            </a:pPr>
            <a:r>
              <a:rPr sz="2400" b="1">
                <a:solidFill>
                  <a:srgbClr val="1F497D"/>
                </a:solidFill>
              </a:rPr>
              <a:t>La concentrazione tematica nel POR FESR</a:t>
            </a:r>
          </a:p>
        </p:txBody>
      </p:sp>
      <p:sp>
        <p:nvSpPr>
          <p:cNvPr id="90" name="Shape 90"/>
          <p:cNvSpPr/>
          <p:nvPr/>
        </p:nvSpPr>
        <p:spPr>
          <a:xfrm>
            <a:off x="771524" y="1259438"/>
            <a:ext cx="7818440" cy="475506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just">
              <a:defRPr u="none"/>
            </a:pPr>
            <a:r>
              <a:rPr sz="2400">
                <a:solidFill>
                  <a:srgbClr val="1F497D"/>
                </a:solidFill>
              </a:rPr>
              <a:t>La concentrazione tematica presente nel POR FESR è coerente con quanto richiesto dalla regolamentazione comunitaria e prevede:</a:t>
            </a:r>
            <a:endParaRPr u="sng">
              <a:latin typeface="Futura Std Book"/>
              <a:ea typeface="Futura Std Book"/>
              <a:cs typeface="Futura Std Book"/>
              <a:sym typeface="Futura Std Book"/>
            </a:endParaRPr>
          </a:p>
          <a:p>
            <a:pPr lvl="0">
              <a:defRPr u="none"/>
            </a:pPr>
            <a:endParaRPr sz="2400">
              <a:solidFill>
                <a:srgbClr val="1F497D"/>
              </a:solidFill>
              <a:latin typeface="Futura Std Book"/>
              <a:ea typeface="Futura Std Book"/>
              <a:cs typeface="Futura Std Book"/>
              <a:sym typeface="Futura Std Book"/>
            </a:endParaRPr>
          </a:p>
          <a:p>
            <a:pPr marL="914400" lvl="1" indent="-457200">
              <a:buClr>
                <a:srgbClr val="1F497D"/>
              </a:buClr>
              <a:buSzPct val="100000"/>
              <a:buFont typeface="Arial"/>
              <a:buAutoNum type="alphaLcParenR"/>
              <a:defRPr u="none"/>
            </a:pPr>
            <a:r>
              <a:rPr sz="2400" b="1" i="1">
                <a:solidFill>
                  <a:srgbClr val="1F497D"/>
                </a:solidFill>
              </a:rPr>
              <a:t>68,7% per i primi quattro OT </a:t>
            </a:r>
            <a:r>
              <a:rPr sz="2400">
                <a:solidFill>
                  <a:srgbClr val="1F497D"/>
                </a:solidFill>
              </a:rPr>
              <a:t>(1 “Ricerca e Innovazione”, 2 “Servizi digitali”, 3 “Competitività delle imprese”, 4 “Energia” )</a:t>
            </a:r>
            <a:endParaRPr u="sng">
              <a:latin typeface="Futura Std Book"/>
              <a:ea typeface="Futura Std Book"/>
              <a:cs typeface="Futura Std Book"/>
              <a:sym typeface="Futura Std Book"/>
            </a:endParaRPr>
          </a:p>
          <a:p>
            <a:pPr marL="800100" lvl="1" indent="-342900">
              <a:buClr>
                <a:srgbClr val="1F497D"/>
              </a:buClr>
              <a:buSzPct val="100000"/>
              <a:buFont typeface="Arial"/>
              <a:buAutoNum type="alphaLcParenR" startAt="2"/>
              <a:defRPr u="none"/>
            </a:pPr>
            <a:endParaRPr sz="2400">
              <a:solidFill>
                <a:srgbClr val="1F497D"/>
              </a:solidFill>
              <a:latin typeface="Futura Std Book"/>
              <a:ea typeface="Futura Std Book"/>
              <a:cs typeface="Futura Std Book"/>
              <a:sym typeface="Futura Std Book"/>
            </a:endParaRPr>
          </a:p>
          <a:p>
            <a:pPr marL="914400" lvl="1" indent="-457200">
              <a:buClr>
                <a:srgbClr val="1F497D"/>
              </a:buClr>
              <a:buSzPct val="100000"/>
              <a:buFont typeface="Arial"/>
              <a:buAutoNum type="alphaLcParenR" startAt="2"/>
              <a:defRPr u="none"/>
            </a:pPr>
            <a:r>
              <a:rPr sz="2400" b="1" i="1">
                <a:solidFill>
                  <a:srgbClr val="1F497D"/>
                </a:solidFill>
              </a:rPr>
              <a:t>Crescita intelligente </a:t>
            </a:r>
            <a:r>
              <a:rPr sz="2400">
                <a:solidFill>
                  <a:srgbClr val="1F497D"/>
                </a:solidFill>
              </a:rPr>
              <a:t>(OT 1,2,3): 58,7%</a:t>
            </a:r>
            <a:endParaRPr u="sng">
              <a:latin typeface="Futura Std Book"/>
              <a:ea typeface="Futura Std Book"/>
              <a:cs typeface="Futura Std Book"/>
              <a:sym typeface="Futura Std Book"/>
            </a:endParaRPr>
          </a:p>
          <a:p>
            <a:pPr marL="800100" lvl="1" indent="-342900">
              <a:buClr>
                <a:srgbClr val="1F497D"/>
              </a:buClr>
              <a:buSzPct val="100000"/>
              <a:buFont typeface="Arial"/>
              <a:buAutoNum type="alphaLcParenR" startAt="3"/>
              <a:defRPr u="none"/>
            </a:pPr>
            <a:endParaRPr sz="2400">
              <a:solidFill>
                <a:srgbClr val="1F497D"/>
              </a:solidFill>
              <a:latin typeface="Futura Std Book"/>
              <a:ea typeface="Futura Std Book"/>
              <a:cs typeface="Futura Std Book"/>
              <a:sym typeface="Futura Std Book"/>
            </a:endParaRPr>
          </a:p>
          <a:p>
            <a:pPr marL="914400" lvl="1" indent="-457200">
              <a:buClr>
                <a:srgbClr val="1F497D"/>
              </a:buClr>
              <a:buSzPct val="100000"/>
              <a:buFont typeface="Arial"/>
              <a:buAutoNum type="alphaLcParenR" startAt="3"/>
              <a:defRPr u="none"/>
            </a:pPr>
            <a:r>
              <a:rPr sz="2400" b="1" i="1">
                <a:solidFill>
                  <a:srgbClr val="1F497D"/>
                </a:solidFill>
              </a:rPr>
              <a:t>Crescita sostenibile </a:t>
            </a:r>
            <a:r>
              <a:rPr sz="2400">
                <a:solidFill>
                  <a:srgbClr val="1F497D"/>
                </a:solidFill>
              </a:rPr>
              <a:t>(OT 4, 5, 6): 27,4%</a:t>
            </a:r>
            <a:endParaRPr u="sng">
              <a:latin typeface="Futura Std Book"/>
              <a:ea typeface="Futura Std Book"/>
              <a:cs typeface="Futura Std Book"/>
              <a:sym typeface="Futura Std Book"/>
            </a:endParaRPr>
          </a:p>
          <a:p>
            <a:pPr marL="800100" lvl="1" indent="-342900">
              <a:buClr>
                <a:srgbClr val="1F497D"/>
              </a:buClr>
              <a:buSzPct val="100000"/>
              <a:buFont typeface="Arial"/>
              <a:buAutoNum type="alphaLcParenR" startAt="4"/>
              <a:defRPr u="none"/>
            </a:pPr>
            <a:endParaRPr sz="2400">
              <a:solidFill>
                <a:srgbClr val="1F497D"/>
              </a:solidFill>
              <a:latin typeface="Futura Std Book"/>
              <a:ea typeface="Futura Std Book"/>
              <a:cs typeface="Futura Std Book"/>
              <a:sym typeface="Futura Std Book"/>
            </a:endParaRPr>
          </a:p>
          <a:p>
            <a:pPr marL="914400" lvl="1" indent="-457200">
              <a:buClr>
                <a:srgbClr val="1F497D"/>
              </a:buClr>
              <a:buSzPct val="100000"/>
              <a:buFont typeface="Arial"/>
              <a:buAutoNum type="alphaLcParenR" startAt="4"/>
              <a:defRPr u="none"/>
            </a:pPr>
            <a:r>
              <a:rPr sz="2400" b="1" i="1">
                <a:solidFill>
                  <a:srgbClr val="1F497D"/>
                </a:solidFill>
              </a:rPr>
              <a:t>Crescita inclusiva</a:t>
            </a:r>
            <a:r>
              <a:rPr sz="2400">
                <a:solidFill>
                  <a:srgbClr val="1F497D"/>
                </a:solidFill>
              </a:rPr>
              <a:t>: non attuata</a:t>
            </a:r>
          </a:p>
        </p:txBody>
      </p:sp>
      <p:sp>
        <p:nvSpPr>
          <p:cNvPr id="91" name="Shape 91"/>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4</a:t>
            </a:fld>
            <a:endParaRPr sz="1400"/>
          </a:p>
        </p:txBody>
      </p:sp>
      <p:sp>
        <p:nvSpPr>
          <p:cNvPr id="92" name="Shape 92"/>
          <p:cNvSpPr/>
          <p:nvPr/>
        </p:nvSpPr>
        <p:spPr>
          <a:xfrm>
            <a:off x="0" y="-1"/>
            <a:ext cx="9144000" cy="332658"/>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93" name="Shape 93"/>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 name="image7.pdf"/>
          <p:cNvPicPr/>
          <p:nvPr/>
        </p:nvPicPr>
        <p:blipFill>
          <a:blip r:embed="rId3" cstate="print">
            <a:extLst/>
          </a:blip>
          <a:stretch>
            <a:fillRect/>
          </a:stretch>
        </p:blipFill>
        <p:spPr>
          <a:xfrm>
            <a:off x="467543" y="1700808"/>
            <a:ext cx="8147106" cy="4248473"/>
          </a:xfrm>
          <a:prstGeom prst="rect">
            <a:avLst/>
          </a:prstGeom>
          <a:ln w="12700">
            <a:miter lim="400000"/>
          </a:ln>
        </p:spPr>
      </p:pic>
      <p:sp>
        <p:nvSpPr>
          <p:cNvPr id="98" name="Shape 98"/>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5</a:t>
            </a:fld>
            <a:endParaRPr sz="1400"/>
          </a:p>
        </p:txBody>
      </p:sp>
      <p:sp>
        <p:nvSpPr>
          <p:cNvPr id="99" name="Shape 99"/>
          <p:cNvSpPr/>
          <p:nvPr/>
        </p:nvSpPr>
        <p:spPr>
          <a:xfrm>
            <a:off x="755575" y="404760"/>
            <a:ext cx="8234961" cy="79266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marL="838200" lvl="0" indent="-838200" algn="ctr">
              <a:defRPr u="none"/>
            </a:pPr>
            <a:r>
              <a:rPr sz="2400" b="1">
                <a:solidFill>
                  <a:srgbClr val="1F497D"/>
                </a:solidFill>
              </a:rPr>
              <a:t>La struttura in Assi prioritari e relativo piano finanziario</a:t>
            </a:r>
            <a:endParaRPr u="sng">
              <a:latin typeface="Futura Std Book"/>
              <a:ea typeface="Futura Std Book"/>
              <a:cs typeface="Futura Std Book"/>
              <a:sym typeface="Futura Std Book"/>
            </a:endParaRPr>
          </a:p>
          <a:p>
            <a:pPr marL="838200" lvl="0" indent="-838200" algn="ctr">
              <a:defRPr u="none"/>
            </a:pPr>
            <a:r>
              <a:rPr sz="2400" b="1">
                <a:solidFill>
                  <a:srgbClr val="1F497D"/>
                </a:solidFill>
              </a:rPr>
              <a:t>del POR FESR Abruzzo 2014/2020</a:t>
            </a:r>
          </a:p>
        </p:txBody>
      </p:sp>
      <p:sp>
        <p:nvSpPr>
          <p:cNvPr id="100" name="Shape 100"/>
          <p:cNvSpPr/>
          <p:nvPr/>
        </p:nvSpPr>
        <p:spPr>
          <a:xfrm>
            <a:off x="0" y="-1"/>
            <a:ext cx="9144000" cy="332658"/>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101" name="Shape 101"/>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p:nvPr/>
        </p:nvSpPr>
        <p:spPr>
          <a:xfrm>
            <a:off x="0" y="947165"/>
            <a:ext cx="647524" cy="2392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lvl1pPr>
              <a:defRPr sz="1100" u="none"/>
            </a:lvl1pPr>
          </a:lstStyle>
          <a:p>
            <a:pPr lvl="0">
              <a:defRPr sz="1800"/>
            </a:pPr>
            <a:r>
              <a:rPr sz="1100"/>
              <a:t>              </a:t>
            </a:r>
          </a:p>
        </p:txBody>
      </p:sp>
      <p:sp>
        <p:nvSpPr>
          <p:cNvPr id="106" name="Shape 106"/>
          <p:cNvSpPr/>
          <p:nvPr/>
        </p:nvSpPr>
        <p:spPr>
          <a:xfrm>
            <a:off x="0" y="2271140"/>
            <a:ext cx="1134980" cy="2392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lvl1pPr>
              <a:defRPr sz="1100" u="none"/>
            </a:lvl1pPr>
          </a:lstStyle>
          <a:p>
            <a:pPr lvl="0">
              <a:defRPr sz="1800"/>
            </a:pPr>
            <a:r>
              <a:rPr sz="1100"/>
              <a:t>	   </a:t>
            </a:r>
          </a:p>
        </p:txBody>
      </p:sp>
      <p:sp>
        <p:nvSpPr>
          <p:cNvPr id="107" name="Shape 107"/>
          <p:cNvSpPr/>
          <p:nvPr/>
        </p:nvSpPr>
        <p:spPr>
          <a:xfrm>
            <a:off x="827583" y="444941"/>
            <a:ext cx="7498082" cy="79267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marL="838200" lvl="0" indent="-838200" algn="ctr">
              <a:defRPr u="none"/>
            </a:pPr>
            <a:r>
              <a:rPr sz="2400" b="1">
                <a:solidFill>
                  <a:srgbClr val="1F497D"/>
                </a:solidFill>
              </a:rPr>
              <a:t>Attribuzione finanziaria per Asse</a:t>
            </a:r>
          </a:p>
          <a:p>
            <a:pPr marL="838200" lvl="0" indent="-838200" algn="ctr">
              <a:defRPr u="none"/>
            </a:pPr>
            <a:r>
              <a:rPr sz="2400" b="1">
                <a:solidFill>
                  <a:srgbClr val="1F497D"/>
                </a:solidFill>
              </a:rPr>
              <a:t>del POR FSE Abruzzo 2014-2020</a:t>
            </a:r>
          </a:p>
        </p:txBody>
      </p:sp>
      <p:graphicFrame>
        <p:nvGraphicFramePr>
          <p:cNvPr id="108" name="Table 108"/>
          <p:cNvGraphicFramePr/>
          <p:nvPr/>
        </p:nvGraphicFramePr>
        <p:xfrm>
          <a:off x="395536" y="1772816"/>
          <a:ext cx="8568952" cy="3629767"/>
        </p:xfrm>
        <a:graphic>
          <a:graphicData uri="http://schemas.openxmlformats.org/drawingml/2006/table">
            <a:tbl>
              <a:tblPr firstRow="1" bandRow="1">
                <a:tableStyleId>{4C3C2611-4C71-4FC5-86AE-919BDF0F9419}</a:tableStyleId>
              </a:tblPr>
              <a:tblGrid>
                <a:gridCol w="5513934"/>
                <a:gridCol w="1613042"/>
                <a:gridCol w="1441976"/>
              </a:tblGrid>
              <a:tr h="810126">
                <a:tc>
                  <a:txBody>
                    <a:bodyPr/>
                    <a:lstStyle/>
                    <a:p>
                      <a:pPr lvl="0" algn="ctr">
                        <a:defRPr sz="1800" b="0" i="0">
                          <a:solidFill>
                            <a:srgbClr val="000000"/>
                          </a:solidFill>
                        </a:defRPr>
                      </a:pPr>
                      <a:r>
                        <a:rPr sz="1600" b="1">
                          <a:solidFill>
                            <a:srgbClr val="FFFFFF"/>
                          </a:solidFill>
                        </a:rPr>
                        <a:t>Asse</a:t>
                      </a:r>
                    </a:p>
                  </a:txBody>
                  <a:tcPr marL="45720" marR="45720" anchor="ctr" horzOverflow="overflow"/>
                </a:tc>
                <a:tc>
                  <a:txBody>
                    <a:bodyPr/>
                    <a:lstStyle/>
                    <a:p>
                      <a:pPr lvl="0" algn="ctr">
                        <a:defRPr sz="1800" b="0" i="0">
                          <a:solidFill>
                            <a:srgbClr val="000000"/>
                          </a:solidFill>
                        </a:defRPr>
                      </a:pPr>
                      <a:r>
                        <a:rPr sz="1600" b="1">
                          <a:solidFill>
                            <a:srgbClr val="FFFFFF"/>
                          </a:solidFill>
                        </a:rPr>
                        <a:t>Dotazione finanziaria</a:t>
                      </a:r>
                    </a:p>
                  </a:txBody>
                  <a:tcPr marL="45720" marR="45720" anchor="ctr" horzOverflow="overflow"/>
                </a:tc>
                <a:tc>
                  <a:txBody>
                    <a:bodyPr/>
                    <a:lstStyle/>
                    <a:p>
                      <a:pPr lvl="0" algn="ctr">
                        <a:defRPr sz="1800" b="0" i="0">
                          <a:solidFill>
                            <a:srgbClr val="000000"/>
                          </a:solidFill>
                        </a:defRPr>
                      </a:pPr>
                      <a:r>
                        <a:rPr sz="1600" b="1">
                          <a:solidFill>
                            <a:srgbClr val="FFFFFF"/>
                          </a:solidFill>
                        </a:rPr>
                        <a:t>Peso % in termini di risorse</a:t>
                      </a:r>
                    </a:p>
                  </a:txBody>
                  <a:tcPr marL="45720" marR="45720" horzOverflow="overflow"/>
                </a:tc>
              </a:tr>
              <a:tr h="478913">
                <a:tc>
                  <a:txBody>
                    <a:bodyPr/>
                    <a:lstStyle/>
                    <a:p>
                      <a:pPr lvl="0" algn="l">
                        <a:defRPr sz="1800" b="0" i="0"/>
                      </a:pPr>
                      <a:r>
                        <a:rPr sz="1600" i="1"/>
                        <a:t>Asse 1 – </a:t>
                      </a:r>
                      <a:r>
                        <a:rPr sz="1600" b="1" i="1"/>
                        <a:t>Occupazione (OT 8)</a:t>
                      </a:r>
                    </a:p>
                  </a:txBody>
                  <a:tcPr marL="45720" marR="45720" anchor="ctr" horzOverflow="overflow"/>
                </a:tc>
                <a:tc>
                  <a:txBody>
                    <a:bodyPr/>
                    <a:lstStyle/>
                    <a:p>
                      <a:pPr lvl="0" algn="ctr">
                        <a:defRPr sz="1800" b="0" i="0"/>
                      </a:pPr>
                      <a:r>
                        <a:rPr sz="1600" b="1" i="1"/>
                        <a:t>€ 64.126.420</a:t>
                      </a:r>
                    </a:p>
                  </a:txBody>
                  <a:tcPr marL="45720" marR="45720" anchor="ctr" horzOverflow="overflow"/>
                </a:tc>
                <a:tc>
                  <a:txBody>
                    <a:bodyPr/>
                    <a:lstStyle/>
                    <a:p>
                      <a:pPr lvl="0" algn="ctr">
                        <a:defRPr sz="1800" b="0" i="0"/>
                      </a:pPr>
                      <a:r>
                        <a:rPr sz="1600" b="1" i="1"/>
                        <a:t>45%</a:t>
                      </a:r>
                    </a:p>
                  </a:txBody>
                  <a:tcPr marL="45720" marR="45720" anchor="ctr" horzOverflow="overflow"/>
                </a:tc>
              </a:tr>
              <a:tr h="450328">
                <a:tc>
                  <a:txBody>
                    <a:bodyPr/>
                    <a:lstStyle/>
                    <a:p>
                      <a:pPr lvl="0" algn="l">
                        <a:defRPr sz="1800" b="0" i="0"/>
                      </a:pPr>
                      <a:r>
                        <a:rPr sz="1600" i="1"/>
                        <a:t>Asse 2 – </a:t>
                      </a:r>
                      <a:r>
                        <a:rPr sz="1600" b="1" i="1"/>
                        <a:t>Inclusione sociale (OT 9)</a:t>
                      </a:r>
                    </a:p>
                  </a:txBody>
                  <a:tcPr marL="45720" marR="45720" anchor="ctr" horzOverflow="overflow"/>
                </a:tc>
                <a:tc>
                  <a:txBody>
                    <a:bodyPr/>
                    <a:lstStyle/>
                    <a:p>
                      <a:pPr lvl="0" algn="ctr">
                        <a:defRPr sz="1800" b="0" i="0"/>
                      </a:pPr>
                      <a:r>
                        <a:rPr sz="1600" b="1" i="1"/>
                        <a:t>€ 32.775.724</a:t>
                      </a:r>
                    </a:p>
                  </a:txBody>
                  <a:tcPr marL="45720" marR="45720" anchor="ctr" horzOverflow="overflow"/>
                </a:tc>
                <a:tc>
                  <a:txBody>
                    <a:bodyPr/>
                    <a:lstStyle/>
                    <a:p>
                      <a:pPr lvl="0" algn="ctr">
                        <a:defRPr sz="1800" b="0" i="0"/>
                      </a:pPr>
                      <a:r>
                        <a:rPr sz="1600" b="1" i="1"/>
                        <a:t>23%</a:t>
                      </a:r>
                    </a:p>
                  </a:txBody>
                  <a:tcPr marL="45720" marR="45720" anchor="ctr" horzOverflow="overflow"/>
                </a:tc>
              </a:tr>
              <a:tr h="525384">
                <a:tc>
                  <a:txBody>
                    <a:bodyPr/>
                    <a:lstStyle/>
                    <a:p>
                      <a:pPr lvl="0" algn="l">
                        <a:defRPr sz="1800" b="0" i="0"/>
                      </a:pPr>
                      <a:r>
                        <a:rPr sz="1600" i="1"/>
                        <a:t>Asse 3 – </a:t>
                      </a:r>
                      <a:r>
                        <a:rPr sz="1600" b="1" i="1"/>
                        <a:t>Istruzione e formazione (OT 10)</a:t>
                      </a:r>
                    </a:p>
                  </a:txBody>
                  <a:tcPr marL="45720" marR="45720" anchor="ctr" horzOverflow="overflow"/>
                </a:tc>
                <a:tc>
                  <a:txBody>
                    <a:bodyPr/>
                    <a:lstStyle/>
                    <a:p>
                      <a:pPr lvl="0" algn="ctr">
                        <a:defRPr sz="1800" b="0" i="0"/>
                      </a:pPr>
                      <a:r>
                        <a:rPr sz="1600" b="1" i="1"/>
                        <a:t>€ 35.625.786</a:t>
                      </a:r>
                    </a:p>
                  </a:txBody>
                  <a:tcPr marL="45720" marR="45720" anchor="ctr" horzOverflow="overflow"/>
                </a:tc>
                <a:tc>
                  <a:txBody>
                    <a:bodyPr/>
                    <a:lstStyle/>
                    <a:p>
                      <a:pPr lvl="0" algn="ctr">
                        <a:defRPr sz="1800" b="0" i="0"/>
                      </a:pPr>
                      <a:r>
                        <a:rPr sz="1600" b="1" i="1"/>
                        <a:t>25%</a:t>
                      </a:r>
                    </a:p>
                  </a:txBody>
                  <a:tcPr marL="45720" marR="45720" anchor="ctr" horzOverflow="overflow"/>
                </a:tc>
              </a:tr>
              <a:tr h="600438">
                <a:tc>
                  <a:txBody>
                    <a:bodyPr/>
                    <a:lstStyle/>
                    <a:p>
                      <a:pPr lvl="0" algn="l">
                        <a:defRPr sz="1800" b="0" i="0"/>
                      </a:pPr>
                      <a:r>
                        <a:rPr sz="1600" i="1"/>
                        <a:t>Asse 4 – </a:t>
                      </a:r>
                      <a:r>
                        <a:rPr sz="1600" b="1" i="1"/>
                        <a:t>Capacità istituzionale e amministrativa (OT 11)</a:t>
                      </a:r>
                    </a:p>
                  </a:txBody>
                  <a:tcPr marL="45720" marR="45720" anchor="ctr" horzOverflow="overflow"/>
                </a:tc>
                <a:tc>
                  <a:txBody>
                    <a:bodyPr/>
                    <a:lstStyle/>
                    <a:p>
                      <a:pPr lvl="0" algn="ctr">
                        <a:defRPr sz="1800" b="0" i="0"/>
                      </a:pPr>
                      <a:r>
                        <a:rPr sz="1600" b="1" i="1"/>
                        <a:t>€ 4.275.094</a:t>
                      </a:r>
                    </a:p>
                  </a:txBody>
                  <a:tcPr marL="45720" marR="45720" anchor="ctr" horzOverflow="overflow"/>
                </a:tc>
                <a:tc>
                  <a:txBody>
                    <a:bodyPr/>
                    <a:lstStyle/>
                    <a:p>
                      <a:pPr lvl="0" algn="ctr">
                        <a:defRPr sz="1800" b="0" i="0"/>
                      </a:pPr>
                      <a:r>
                        <a:rPr sz="1600" b="1" i="1"/>
                        <a:t>3%</a:t>
                      </a:r>
                    </a:p>
                  </a:txBody>
                  <a:tcPr marL="45720" marR="45720" anchor="ctr" horzOverflow="overflow"/>
                </a:tc>
              </a:tr>
              <a:tr h="405166">
                <a:tc>
                  <a:txBody>
                    <a:bodyPr/>
                    <a:lstStyle/>
                    <a:p>
                      <a:pPr lvl="0" algn="l">
                        <a:defRPr sz="1800" b="0" i="0"/>
                      </a:pPr>
                      <a:r>
                        <a:rPr sz="1600" i="1"/>
                        <a:t>Asse 5 – </a:t>
                      </a:r>
                      <a:r>
                        <a:rPr sz="1600" b="1" i="1"/>
                        <a:t>Assistenza tecnica</a:t>
                      </a:r>
                    </a:p>
                  </a:txBody>
                  <a:tcPr marL="45720" marR="45720" anchor="ctr" horzOverflow="overflow"/>
                </a:tc>
                <a:tc>
                  <a:txBody>
                    <a:bodyPr/>
                    <a:lstStyle/>
                    <a:p>
                      <a:pPr lvl="0" algn="ctr">
                        <a:defRPr sz="1800" b="0" i="0"/>
                      </a:pPr>
                      <a:r>
                        <a:rPr sz="1600" b="1" i="1"/>
                        <a:t>€ 5.700.126</a:t>
                      </a:r>
                    </a:p>
                  </a:txBody>
                  <a:tcPr marL="45720" marR="45720" anchor="ctr" horzOverflow="overflow"/>
                </a:tc>
                <a:tc>
                  <a:txBody>
                    <a:bodyPr/>
                    <a:lstStyle/>
                    <a:p>
                      <a:pPr lvl="0" algn="ctr">
                        <a:defRPr sz="1800" b="0" i="0"/>
                      </a:pPr>
                      <a:r>
                        <a:rPr sz="1600" b="1" i="1"/>
                        <a:t>4%</a:t>
                      </a:r>
                    </a:p>
                  </a:txBody>
                  <a:tcPr marL="45720" marR="45720" anchor="ctr" horzOverflow="overflow"/>
                </a:tc>
              </a:tr>
              <a:tr h="346578">
                <a:tc>
                  <a:txBody>
                    <a:bodyPr/>
                    <a:lstStyle/>
                    <a:p>
                      <a:pPr lvl="0" algn="l">
                        <a:defRPr sz="1800" b="0" i="0"/>
                      </a:pPr>
                      <a:r>
                        <a:rPr sz="1600" b="1" i="1"/>
                        <a:t>TOTALE</a:t>
                      </a:r>
                    </a:p>
                  </a:txBody>
                  <a:tcPr marL="45720" marR="45720" horzOverflow="overflow">
                    <a:solidFill>
                      <a:srgbClr val="92D050"/>
                    </a:solidFill>
                  </a:tcPr>
                </a:tc>
                <a:tc>
                  <a:txBody>
                    <a:bodyPr/>
                    <a:lstStyle/>
                    <a:p>
                      <a:pPr lvl="0" algn="ctr">
                        <a:defRPr sz="1800" b="0" i="0"/>
                      </a:pPr>
                      <a:r>
                        <a:rPr sz="1600" b="1" i="1"/>
                        <a:t>€ 142.503.150</a:t>
                      </a:r>
                    </a:p>
                  </a:txBody>
                  <a:tcPr marL="45720" marR="45720" anchor="ctr" horzOverflow="overflow">
                    <a:solidFill>
                      <a:srgbClr val="92D050"/>
                    </a:solidFill>
                  </a:tcPr>
                </a:tc>
                <a:tc>
                  <a:txBody>
                    <a:bodyPr/>
                    <a:lstStyle/>
                    <a:p>
                      <a:pPr lvl="0" algn="ctr">
                        <a:defRPr sz="1800" b="0" i="0"/>
                      </a:pPr>
                      <a:r>
                        <a:rPr sz="1600" b="1" i="1"/>
                        <a:t>100%</a:t>
                      </a:r>
                    </a:p>
                  </a:txBody>
                  <a:tcPr marL="45720" marR="45720" anchor="ctr" horzOverflow="overflow">
                    <a:solidFill>
                      <a:srgbClr val="92D050"/>
                    </a:solidFill>
                  </a:tcPr>
                </a:tc>
              </a:tr>
            </a:tbl>
          </a:graphicData>
        </a:graphic>
      </p:graphicFrame>
      <p:sp>
        <p:nvSpPr>
          <p:cNvPr id="109" name="Shape 109"/>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6</a:t>
            </a:fld>
            <a:endParaRPr sz="1400"/>
          </a:p>
        </p:txBody>
      </p:sp>
      <p:sp>
        <p:nvSpPr>
          <p:cNvPr id="110" name="Shape 110"/>
          <p:cNvSpPr/>
          <p:nvPr/>
        </p:nvSpPr>
        <p:spPr>
          <a:xfrm>
            <a:off x="0" y="-1"/>
            <a:ext cx="9144000" cy="332658"/>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111" name="Shape 111"/>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p:nvPr/>
        </p:nvSpPr>
        <p:spPr>
          <a:xfrm>
            <a:off x="0" y="947165"/>
            <a:ext cx="647524" cy="2392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lvl1pPr>
              <a:defRPr sz="1100" u="none"/>
            </a:lvl1pPr>
          </a:lstStyle>
          <a:p>
            <a:pPr lvl="0">
              <a:defRPr sz="1800"/>
            </a:pPr>
            <a:r>
              <a:rPr sz="1100"/>
              <a:t>              </a:t>
            </a:r>
          </a:p>
        </p:txBody>
      </p:sp>
      <p:sp>
        <p:nvSpPr>
          <p:cNvPr id="116" name="Shape 116"/>
          <p:cNvSpPr/>
          <p:nvPr/>
        </p:nvSpPr>
        <p:spPr>
          <a:xfrm>
            <a:off x="0" y="1423415"/>
            <a:ext cx="492272" cy="2392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lvl1pPr>
              <a:defRPr sz="1100" u="none"/>
            </a:lvl1pPr>
          </a:lstStyle>
          <a:p>
            <a:pPr lvl="0">
              <a:defRPr sz="1800"/>
            </a:pPr>
            <a:r>
              <a:rPr sz="1100"/>
              <a:t>          </a:t>
            </a:r>
          </a:p>
        </p:txBody>
      </p:sp>
      <p:sp>
        <p:nvSpPr>
          <p:cNvPr id="117" name="Shape 117"/>
          <p:cNvSpPr/>
          <p:nvPr/>
        </p:nvSpPr>
        <p:spPr>
          <a:xfrm>
            <a:off x="0" y="2271140"/>
            <a:ext cx="1134980" cy="2392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lvl1pPr>
              <a:defRPr sz="1100" u="none"/>
            </a:lvl1pPr>
          </a:lstStyle>
          <a:p>
            <a:pPr lvl="0">
              <a:defRPr sz="1800"/>
            </a:pPr>
            <a:r>
              <a:rPr sz="1100"/>
              <a:t>	   </a:t>
            </a:r>
          </a:p>
        </p:txBody>
      </p:sp>
      <p:sp>
        <p:nvSpPr>
          <p:cNvPr id="118" name="Shape 118"/>
          <p:cNvSpPr/>
          <p:nvPr/>
        </p:nvSpPr>
        <p:spPr>
          <a:xfrm>
            <a:off x="323527" y="1328353"/>
            <a:ext cx="8424938" cy="99503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indent="82296" algn="ctr">
              <a:lnSpc>
                <a:spcPct val="120000"/>
              </a:lnSpc>
              <a:spcBef>
                <a:spcPts val="600"/>
              </a:spcBef>
              <a:defRPr sz="2000" b="1" u="none">
                <a:solidFill>
                  <a:srgbClr val="376092"/>
                </a:solidFill>
              </a:defRPr>
            </a:lvl1pPr>
          </a:lstStyle>
          <a:p>
            <a:pPr lvl="0">
              <a:defRPr sz="1800" b="0">
                <a:solidFill>
                  <a:srgbClr val="000000"/>
                </a:solidFill>
              </a:defRPr>
            </a:pPr>
            <a:r>
              <a:rPr sz="2000" b="1">
                <a:solidFill>
                  <a:srgbClr val="376092"/>
                </a:solidFill>
              </a:rPr>
              <a:t>Concentrazione tematica per il POR FSE Abruzzo 2014-2020:</a:t>
            </a:r>
            <a:endParaRPr sz="3200" u="sng">
              <a:solidFill>
                <a:srgbClr val="888888"/>
              </a:solidFill>
            </a:endParaRPr>
          </a:p>
        </p:txBody>
      </p:sp>
      <p:graphicFrame>
        <p:nvGraphicFramePr>
          <p:cNvPr id="119" name="Table 119"/>
          <p:cNvGraphicFramePr/>
          <p:nvPr/>
        </p:nvGraphicFramePr>
        <p:xfrm>
          <a:off x="630552" y="1877647"/>
          <a:ext cx="7901887" cy="4944889"/>
        </p:xfrm>
        <a:graphic>
          <a:graphicData uri="http://schemas.openxmlformats.org/drawingml/2006/table">
            <a:tbl>
              <a:tblPr firstRow="1" bandRow="1">
                <a:tableStyleId>{4C3C2611-4C71-4FC5-86AE-919BDF0F9419}</a:tableStyleId>
              </a:tblPr>
              <a:tblGrid>
                <a:gridCol w="6317712"/>
                <a:gridCol w="871964"/>
                <a:gridCol w="712211"/>
              </a:tblGrid>
              <a:tr h="588708">
                <a:tc>
                  <a:txBody>
                    <a:bodyPr/>
                    <a:lstStyle/>
                    <a:p>
                      <a:pPr lvl="0" algn="ctr">
                        <a:defRPr sz="1800" b="0" i="0">
                          <a:solidFill>
                            <a:srgbClr val="000000"/>
                          </a:solidFill>
                        </a:defRPr>
                      </a:pPr>
                      <a:r>
                        <a:rPr sz="1300" b="1">
                          <a:solidFill>
                            <a:srgbClr val="FFFFFF"/>
                          </a:solidFill>
                        </a:rPr>
                        <a:t>Priorità d’Investimento</a:t>
                      </a:r>
                    </a:p>
                  </a:txBody>
                  <a:tcPr marL="45720" marR="45720" anchor="ctr" horzOverflow="overflow"/>
                </a:tc>
                <a:tc>
                  <a:txBody>
                    <a:bodyPr/>
                    <a:lstStyle/>
                    <a:p>
                      <a:pPr lvl="0" algn="ctr">
                        <a:defRPr sz="1800" b="0" i="0">
                          <a:solidFill>
                            <a:srgbClr val="000000"/>
                          </a:solidFill>
                        </a:defRPr>
                      </a:pPr>
                      <a:r>
                        <a:rPr sz="1300" b="1">
                          <a:solidFill>
                            <a:srgbClr val="FFFFFF"/>
                          </a:solidFill>
                        </a:rPr>
                        <a:t>Peso %</a:t>
                      </a:r>
                    </a:p>
                  </a:txBody>
                  <a:tcPr marL="45720" marR="45720" horzOverflow="overflow"/>
                </a:tc>
                <a:tc>
                  <a:txBody>
                    <a:bodyPr/>
                    <a:lstStyle/>
                    <a:p>
                      <a:pPr lvl="0" algn="ctr">
                        <a:defRPr sz="1800" b="0" i="0">
                          <a:solidFill>
                            <a:srgbClr val="000000"/>
                          </a:solidFill>
                        </a:defRPr>
                      </a:pPr>
                      <a:r>
                        <a:rPr sz="1300" b="1">
                          <a:solidFill>
                            <a:srgbClr val="FFFFFF"/>
                          </a:solidFill>
                        </a:rPr>
                        <a:t>Asse</a:t>
                      </a:r>
                    </a:p>
                  </a:txBody>
                  <a:tcPr marL="45720" marR="45720" horzOverflow="overflow"/>
                </a:tc>
              </a:tr>
              <a:tr h="612803">
                <a:tc>
                  <a:txBody>
                    <a:bodyPr/>
                    <a:lstStyle/>
                    <a:p>
                      <a:pPr lvl="0" algn="just">
                        <a:defRPr sz="1800" b="0" i="0"/>
                      </a:pPr>
                      <a:r>
                        <a:rPr sz="1200" i="1"/>
                        <a:t>i) l'accesso all'occupazione per le persone in cerca di lavoro e inattive, compresi i disoccupati di lungo periodo e chi si trova ai margini del mercato del lavoro, anche con iniziative locali per l'occupazione e il sostegno alla mobilità professionale</a:t>
                      </a:r>
                    </a:p>
                  </a:txBody>
                  <a:tcPr marL="45720" marR="45720" horzOverflow="overflow"/>
                </a:tc>
                <a:tc>
                  <a:txBody>
                    <a:bodyPr/>
                    <a:lstStyle/>
                    <a:p>
                      <a:pPr lvl="0" algn="ctr">
                        <a:defRPr sz="1800" b="0" i="0"/>
                      </a:pPr>
                      <a:r>
                        <a:rPr sz="1300" b="1" i="1"/>
                        <a:t>15,5%</a:t>
                      </a:r>
                    </a:p>
                  </a:txBody>
                  <a:tcPr marL="45720" marR="45720" anchor="ctr" horzOverflow="overflow"/>
                </a:tc>
                <a:tc>
                  <a:txBody>
                    <a:bodyPr/>
                    <a:lstStyle/>
                    <a:p>
                      <a:pPr lvl="0" algn="ctr">
                        <a:defRPr sz="1800" b="0" i="0"/>
                      </a:pPr>
                      <a:r>
                        <a:rPr sz="1300" b="1" i="1"/>
                        <a:t>1</a:t>
                      </a:r>
                    </a:p>
                  </a:txBody>
                  <a:tcPr marL="45720" marR="45720" anchor="ctr" horzOverflow="overflow"/>
                </a:tc>
              </a:tr>
              <a:tr h="612803">
                <a:tc>
                  <a:txBody>
                    <a:bodyPr/>
                    <a:lstStyle/>
                    <a:p>
                      <a:pPr lvl="0" algn="just">
                        <a:defRPr sz="1800" b="0" i="0"/>
                      </a:pPr>
                      <a:r>
                        <a:rPr sz="1200" b="1" i="1"/>
                        <a:t>ii) l'integrazione sostenibile nel mercato del lavoro dei giovani (FSE), in particolare quelli che non svolgono attività lavorative, non seguono studi né formazioni, inclusi i giovani a rischio di esclusione sociale e i giovani delle comunità emarginate, anche attraverso l'attuazione della garanzia per i giovani</a:t>
                      </a:r>
                    </a:p>
                  </a:txBody>
                  <a:tcPr marL="45720" marR="45720" horzOverflow="overflow"/>
                </a:tc>
                <a:tc>
                  <a:txBody>
                    <a:bodyPr/>
                    <a:lstStyle/>
                    <a:p>
                      <a:pPr lvl="0" algn="ctr">
                        <a:defRPr sz="1800" b="0" i="0"/>
                      </a:pPr>
                      <a:r>
                        <a:rPr sz="1300" b="1" i="1"/>
                        <a:t>12,5%</a:t>
                      </a:r>
                    </a:p>
                  </a:txBody>
                  <a:tcPr marL="45720" marR="45720" anchor="ctr" horzOverflow="overflow"/>
                </a:tc>
                <a:tc>
                  <a:txBody>
                    <a:bodyPr/>
                    <a:lstStyle/>
                    <a:p>
                      <a:pPr lvl="0" algn="ctr">
                        <a:defRPr sz="1800" b="0" i="0"/>
                      </a:pPr>
                      <a:r>
                        <a:rPr sz="1300" b="1" i="1"/>
                        <a:t>1</a:t>
                      </a:r>
                    </a:p>
                  </a:txBody>
                  <a:tcPr marL="45720" marR="45720" anchor="ctr" horzOverflow="overflow"/>
                </a:tc>
              </a:tr>
              <a:tr h="612803">
                <a:tc>
                  <a:txBody>
                    <a:bodyPr/>
                    <a:lstStyle/>
                    <a:p>
                      <a:pPr lvl="0" algn="just">
                        <a:defRPr sz="1800" b="0" i="0"/>
                      </a:pPr>
                      <a:r>
                        <a:rPr sz="1200" b="1" i="1"/>
                        <a:t>v) l'adattamento dei lavoratori, delle imprese e degli imprenditori ai cambiamenti</a:t>
                      </a:r>
                    </a:p>
                  </a:txBody>
                  <a:tcPr marL="45720" marR="45720" horzOverflow="overflow"/>
                </a:tc>
                <a:tc>
                  <a:txBody>
                    <a:bodyPr/>
                    <a:lstStyle/>
                    <a:p>
                      <a:pPr lvl="0" algn="ctr">
                        <a:defRPr sz="1800" b="0" i="0"/>
                      </a:pPr>
                      <a:r>
                        <a:rPr sz="1300" b="1" i="1"/>
                        <a:t>10%</a:t>
                      </a:r>
                    </a:p>
                  </a:txBody>
                  <a:tcPr marL="45720" marR="45720" anchor="ctr" horzOverflow="overflow"/>
                </a:tc>
                <a:tc>
                  <a:txBody>
                    <a:bodyPr/>
                    <a:lstStyle/>
                    <a:p>
                      <a:pPr lvl="0" algn="ctr">
                        <a:defRPr sz="1800" b="0" i="0"/>
                      </a:pPr>
                      <a:r>
                        <a:rPr sz="1300" b="1" i="1"/>
                        <a:t>1</a:t>
                      </a:r>
                    </a:p>
                  </a:txBody>
                  <a:tcPr marL="45720" marR="45720" anchor="ctr" horzOverflow="overflow"/>
                </a:tc>
              </a:tr>
              <a:tr h="612803">
                <a:tc>
                  <a:txBody>
                    <a:bodyPr/>
                    <a:lstStyle/>
                    <a:p>
                      <a:pPr lvl="0" algn="just">
                        <a:defRPr sz="1800" b="0" i="0"/>
                      </a:pPr>
                      <a:r>
                        <a:rPr sz="1200" b="1" i="1"/>
                        <a:t>i) l'inclusione attiva, anche per promuovere le pari opportunità, la partecipazione attiva e migliorare l'occupabilità</a:t>
                      </a:r>
                    </a:p>
                  </a:txBody>
                  <a:tcPr marL="45720" marR="45720" horzOverflow="overflow"/>
                </a:tc>
                <a:tc>
                  <a:txBody>
                    <a:bodyPr/>
                    <a:lstStyle/>
                    <a:p>
                      <a:pPr lvl="0" algn="ctr">
                        <a:defRPr sz="1800" b="0" i="0"/>
                      </a:pPr>
                      <a:r>
                        <a:rPr sz="1300" b="1" i="1"/>
                        <a:t>23%</a:t>
                      </a:r>
                    </a:p>
                  </a:txBody>
                  <a:tcPr marL="45720" marR="45720" anchor="ctr" horzOverflow="overflow"/>
                </a:tc>
                <a:tc>
                  <a:txBody>
                    <a:bodyPr/>
                    <a:lstStyle/>
                    <a:p>
                      <a:pPr lvl="0" algn="ctr">
                        <a:defRPr sz="1800" b="0" i="0"/>
                      </a:pPr>
                      <a:r>
                        <a:rPr sz="1300" b="1" i="1"/>
                        <a:t>2</a:t>
                      </a:r>
                    </a:p>
                  </a:txBody>
                  <a:tcPr marL="45720" marR="45720" anchor="ctr" horzOverflow="overflow"/>
                </a:tc>
              </a:tr>
              <a:tr h="607079">
                <a:tc>
                  <a:txBody>
                    <a:bodyPr/>
                    <a:lstStyle/>
                    <a:p>
                      <a:pPr lvl="0" algn="just">
                        <a:defRPr sz="1800" b="0" i="0"/>
                      </a:pPr>
                      <a:r>
                        <a:rPr sz="1200" b="1" i="1"/>
                        <a:t>iv) migliorando l'aderenza al mercato del lavoro dei sistemi d'insegnamento e di formazione, favorendo il passaggio dall'istruzione al mondo del lavoro e rafforzando i sistemi di istruzione e formazione professionale e migliorandone la qualità, anche mediante meccanismi di anticipazione delle competenze, adeguamento dei curriculum e l'introduzione e lo sviluppo di programmi di apprendimento basati sul lavoro, inclusi i sistemi di apprendimento duale e di apprendistato</a:t>
                      </a:r>
                    </a:p>
                  </a:txBody>
                  <a:tcPr marL="45720" marR="45720" horzOverflow="overflow"/>
                </a:tc>
                <a:tc>
                  <a:txBody>
                    <a:bodyPr/>
                    <a:lstStyle/>
                    <a:p>
                      <a:pPr lvl="0" algn="ctr">
                        <a:defRPr sz="1800" b="0" i="0"/>
                      </a:pPr>
                      <a:r>
                        <a:rPr sz="1300" b="1" i="1"/>
                        <a:t>18%</a:t>
                      </a:r>
                    </a:p>
                  </a:txBody>
                  <a:tcPr marL="45720" marR="45720" anchor="ctr" horzOverflow="overflow"/>
                </a:tc>
                <a:tc>
                  <a:txBody>
                    <a:bodyPr/>
                    <a:lstStyle/>
                    <a:p>
                      <a:pPr lvl="0" algn="ctr">
                        <a:defRPr sz="1800" b="0" i="0"/>
                      </a:pPr>
                      <a:r>
                        <a:rPr sz="1300" b="1" i="1"/>
                        <a:t>3</a:t>
                      </a:r>
                    </a:p>
                  </a:txBody>
                  <a:tcPr marL="45720" marR="45720" anchor="ctr" horzOverflow="overflow"/>
                </a:tc>
              </a:tr>
              <a:tr h="478815">
                <a:tc>
                  <a:txBody>
                    <a:bodyPr/>
                    <a:lstStyle/>
                    <a:p>
                      <a:pPr lvl="0" algn="just">
                        <a:defRPr sz="1800" b="0" i="0"/>
                      </a:pPr>
                      <a:r>
                        <a:rPr sz="1300" b="1" i="1"/>
                        <a:t>TOTALE</a:t>
                      </a:r>
                    </a:p>
                  </a:txBody>
                  <a:tcPr marL="45720" marR="45720" horzOverflow="overflow">
                    <a:solidFill>
                      <a:srgbClr val="92D050"/>
                    </a:solidFill>
                  </a:tcPr>
                </a:tc>
                <a:tc>
                  <a:txBody>
                    <a:bodyPr/>
                    <a:lstStyle/>
                    <a:p>
                      <a:pPr lvl="0" algn="ctr">
                        <a:defRPr sz="1800" b="0" i="0"/>
                      </a:pPr>
                      <a:r>
                        <a:rPr sz="1300" b="1" i="1"/>
                        <a:t>79%</a:t>
                      </a:r>
                    </a:p>
                  </a:txBody>
                  <a:tcPr marL="45720" marR="45720" anchor="ctr" horzOverflow="overflow">
                    <a:solidFill>
                      <a:srgbClr val="92D050"/>
                    </a:solidFill>
                  </a:tcPr>
                </a:tc>
                <a:tc>
                  <a:txBody>
                    <a:bodyPr/>
                    <a:lstStyle/>
                    <a:p>
                      <a:pPr lvl="0" algn="ctr">
                        <a:defRPr sz="1800" b="0" i="0"/>
                      </a:pPr>
                      <a:endParaRPr/>
                    </a:p>
                  </a:txBody>
                  <a:tcPr marL="45720" marR="45720" anchor="ctr" horzOverflow="overflow">
                    <a:solidFill>
                      <a:srgbClr val="92D050"/>
                    </a:solidFill>
                  </a:tcPr>
                </a:tc>
              </a:tr>
            </a:tbl>
          </a:graphicData>
        </a:graphic>
      </p:graphicFrame>
      <p:sp>
        <p:nvSpPr>
          <p:cNvPr id="120" name="Shape 120"/>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7</a:t>
            </a:fld>
            <a:endParaRPr sz="1400"/>
          </a:p>
        </p:txBody>
      </p:sp>
      <p:sp>
        <p:nvSpPr>
          <p:cNvPr id="121" name="Shape 121"/>
          <p:cNvSpPr/>
          <p:nvPr/>
        </p:nvSpPr>
        <p:spPr>
          <a:xfrm>
            <a:off x="827583" y="517803"/>
            <a:ext cx="7498082" cy="79266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marL="838200" lvl="0" indent="-838200" algn="ctr">
              <a:defRPr u="none"/>
            </a:pPr>
            <a:r>
              <a:rPr sz="2400" b="1">
                <a:solidFill>
                  <a:srgbClr val="1F497D"/>
                </a:solidFill>
              </a:rPr>
              <a:t>Concentrazione delle risorse</a:t>
            </a:r>
          </a:p>
          <a:p>
            <a:pPr marL="838200" lvl="0" indent="-838200" algn="ctr">
              <a:defRPr u="none"/>
            </a:pPr>
            <a:r>
              <a:rPr sz="2400" b="1">
                <a:solidFill>
                  <a:srgbClr val="1F497D"/>
                </a:solidFill>
              </a:rPr>
              <a:t>nel POR FSE Abruzzo 2014-2020</a:t>
            </a:r>
          </a:p>
        </p:txBody>
      </p:sp>
      <p:sp>
        <p:nvSpPr>
          <p:cNvPr id="122" name="Shape 122"/>
          <p:cNvSpPr/>
          <p:nvPr/>
        </p:nvSpPr>
        <p:spPr>
          <a:xfrm>
            <a:off x="0" y="-1"/>
            <a:ext cx="9144000" cy="332658"/>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123" name="Shape 123"/>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p:nvPr/>
        </p:nvSpPr>
        <p:spPr>
          <a:xfrm>
            <a:off x="498475" y="545475"/>
            <a:ext cx="8147050" cy="43706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marL="838200" indent="-838200" algn="ctr">
              <a:defRPr sz="2400" b="1" u="none">
                <a:solidFill>
                  <a:srgbClr val="1F497D"/>
                </a:solidFill>
              </a:defRPr>
            </a:lvl1pPr>
          </a:lstStyle>
          <a:p>
            <a:pPr lvl="0">
              <a:defRPr sz="1800" b="0">
                <a:solidFill>
                  <a:srgbClr val="000000"/>
                </a:solidFill>
              </a:defRPr>
            </a:pPr>
            <a:r>
              <a:rPr sz="2400" b="1">
                <a:solidFill>
                  <a:srgbClr val="1F497D"/>
                </a:solidFill>
              </a:rPr>
              <a:t>Gli aspetti territoriali</a:t>
            </a:r>
          </a:p>
        </p:txBody>
      </p:sp>
      <p:sp>
        <p:nvSpPr>
          <p:cNvPr id="128" name="Shape 128"/>
          <p:cNvSpPr/>
          <p:nvPr/>
        </p:nvSpPr>
        <p:spPr>
          <a:xfrm>
            <a:off x="611559" y="1340767"/>
            <a:ext cx="7818440" cy="30168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just">
              <a:defRPr u="none"/>
            </a:pPr>
            <a:r>
              <a:rPr sz="2000">
                <a:solidFill>
                  <a:srgbClr val="1B3651"/>
                </a:solidFill>
              </a:rPr>
              <a:t>La Regione Abruzzo ha attribuito particolare attenzione </a:t>
            </a:r>
            <a:r>
              <a:rPr sz="2000" b="1">
                <a:solidFill>
                  <a:srgbClr val="1B3651"/>
                </a:solidFill>
              </a:rPr>
              <a:t>all’approccio integrato </a:t>
            </a:r>
            <a:r>
              <a:rPr sz="2000">
                <a:solidFill>
                  <a:srgbClr val="1B3651"/>
                </a:solidFill>
              </a:rPr>
              <a:t>e allo </a:t>
            </a:r>
            <a:r>
              <a:rPr sz="2000" b="1">
                <a:solidFill>
                  <a:srgbClr val="1B3651"/>
                </a:solidFill>
              </a:rPr>
              <a:t>sviluppo territoriale</a:t>
            </a:r>
            <a:r>
              <a:rPr sz="2000" b="1">
                <a:solidFill>
                  <a:srgbClr val="C00000"/>
                </a:solidFill>
              </a:rPr>
              <a:t> </a:t>
            </a:r>
            <a:r>
              <a:rPr sz="2000">
                <a:solidFill>
                  <a:srgbClr val="002060"/>
                </a:solidFill>
              </a:rPr>
              <a:t>attraverso i seguenti principi chiave:</a:t>
            </a:r>
            <a:endParaRPr u="sng">
              <a:latin typeface="Futura Std Book"/>
              <a:ea typeface="Futura Std Book"/>
              <a:cs typeface="Futura Std Book"/>
              <a:sym typeface="Futura Std Book"/>
            </a:endParaRPr>
          </a:p>
          <a:p>
            <a:pPr lvl="0">
              <a:defRPr u="none"/>
            </a:pPr>
            <a:endParaRPr sz="2000">
              <a:solidFill>
                <a:srgbClr val="002060"/>
              </a:solidFill>
              <a:latin typeface="Futura Std Book"/>
              <a:ea typeface="Futura Std Book"/>
              <a:cs typeface="Futura Std Book"/>
              <a:sym typeface="Futura Std Book"/>
            </a:endParaRPr>
          </a:p>
          <a:p>
            <a:pPr marL="381000" lvl="0" indent="-381000">
              <a:buClr>
                <a:srgbClr val="002060"/>
              </a:buClr>
              <a:buSzPct val="100000"/>
              <a:buFont typeface="Arial"/>
              <a:buAutoNum type="arabicPeriod"/>
              <a:defRPr u="none"/>
            </a:pPr>
            <a:r>
              <a:rPr sz="2000">
                <a:solidFill>
                  <a:srgbClr val="002060"/>
                </a:solidFill>
              </a:rPr>
              <a:t>Individuazione dei luoghi specifici (approccio </a:t>
            </a:r>
            <a:r>
              <a:rPr sz="2000" i="1">
                <a:solidFill>
                  <a:srgbClr val="002060"/>
                </a:solidFill>
              </a:rPr>
              <a:t>place based</a:t>
            </a:r>
            <a:r>
              <a:rPr sz="2000">
                <a:solidFill>
                  <a:srgbClr val="002060"/>
                </a:solidFill>
              </a:rPr>
              <a:t>) più idoneo a ridurre le disuguaglianze e a promuovere lo sviluppo dei territori</a:t>
            </a:r>
            <a:endParaRPr sz="2000">
              <a:solidFill>
                <a:srgbClr val="002060"/>
              </a:solidFill>
              <a:latin typeface="Futura Std Book"/>
              <a:ea typeface="Futura Std Book"/>
              <a:cs typeface="Futura Std Book"/>
              <a:sym typeface="Futura Std Book"/>
            </a:endParaRPr>
          </a:p>
          <a:p>
            <a:pPr marL="381000" lvl="0" indent="-381000">
              <a:buClr>
                <a:srgbClr val="002060"/>
              </a:buClr>
              <a:buSzPct val="100000"/>
              <a:buFont typeface="Arial"/>
              <a:buAutoNum type="arabicPeriod"/>
              <a:defRPr u="none"/>
            </a:pPr>
            <a:r>
              <a:rPr sz="2000">
                <a:solidFill>
                  <a:srgbClr val="002060"/>
                </a:solidFill>
              </a:rPr>
              <a:t>Piena integrazione tra territori (città e loro entroterra, cooperazione intercomunale, ambiti di gestione dei servizi), fondi strutturali e soggetti coinvolti.</a:t>
            </a:r>
          </a:p>
        </p:txBody>
      </p:sp>
      <p:graphicFrame>
        <p:nvGraphicFramePr>
          <p:cNvPr id="129" name="Table 129"/>
          <p:cNvGraphicFramePr/>
          <p:nvPr/>
        </p:nvGraphicFramePr>
        <p:xfrm>
          <a:off x="827583" y="4581128"/>
          <a:ext cx="7688908" cy="1752600"/>
        </p:xfrm>
        <a:graphic>
          <a:graphicData uri="http://schemas.openxmlformats.org/drawingml/2006/table">
            <a:tbl>
              <a:tblPr firstRow="1" bandRow="1">
                <a:tableStyleId>{4C3C2611-4C71-4FC5-86AE-919BDF0F9419}</a:tableStyleId>
              </a:tblPr>
              <a:tblGrid>
                <a:gridCol w="3512444"/>
                <a:gridCol w="4176464"/>
              </a:tblGrid>
              <a:tr h="370840">
                <a:tc>
                  <a:txBody>
                    <a:bodyPr/>
                    <a:lstStyle/>
                    <a:p>
                      <a:pPr lvl="0" algn="l">
                        <a:defRPr sz="1800" b="0" i="0">
                          <a:solidFill>
                            <a:srgbClr val="000000"/>
                          </a:solidFill>
                        </a:defRPr>
                      </a:pPr>
                      <a:r>
                        <a:rPr b="1">
                          <a:solidFill>
                            <a:srgbClr val="FFFFFF"/>
                          </a:solidFill>
                        </a:rPr>
                        <a:t>OPZIONI STRATEGICHE</a:t>
                      </a:r>
                    </a:p>
                  </a:txBody>
                  <a:tcPr marL="45720" marR="45720" horzOverflow="overflow"/>
                </a:tc>
                <a:tc>
                  <a:txBody>
                    <a:bodyPr/>
                    <a:lstStyle/>
                    <a:p>
                      <a:pPr lvl="0" algn="l">
                        <a:defRPr sz="1800" b="0" i="0">
                          <a:solidFill>
                            <a:srgbClr val="000000"/>
                          </a:solidFill>
                        </a:defRPr>
                      </a:pPr>
                      <a:r>
                        <a:rPr b="1">
                          <a:solidFill>
                            <a:srgbClr val="FFFFFF"/>
                          </a:solidFill>
                        </a:rPr>
                        <a:t>RISORSE FINANZIARIE ATTIVABILI</a:t>
                      </a:r>
                    </a:p>
                  </a:txBody>
                  <a:tcPr marL="45720" marR="45720" horzOverflow="overflow"/>
                </a:tc>
              </a:tr>
              <a:tr h="370840">
                <a:tc>
                  <a:txBody>
                    <a:bodyPr/>
                    <a:lstStyle/>
                    <a:p>
                      <a:pPr lvl="0" algn="l">
                        <a:defRPr sz="1800" b="0" i="0"/>
                      </a:pPr>
                      <a:r>
                        <a:rPr b="1" i="1"/>
                        <a:t>Città</a:t>
                      </a:r>
                    </a:p>
                  </a:txBody>
                  <a:tcPr marL="45720" marR="45720" horzOverflow="overflow"/>
                </a:tc>
                <a:tc>
                  <a:txBody>
                    <a:bodyPr/>
                    <a:lstStyle/>
                    <a:p>
                      <a:pPr lvl="0" algn="l">
                        <a:defRPr sz="1800" b="0" i="0"/>
                      </a:pPr>
                      <a:r>
                        <a:rPr b="1" i="1"/>
                        <a:t>FESR / FSE / FSC</a:t>
                      </a:r>
                    </a:p>
                  </a:txBody>
                  <a:tcPr marL="45720" marR="45720" horzOverflow="overflow"/>
                </a:tc>
              </a:tr>
              <a:tr h="370840">
                <a:tc>
                  <a:txBody>
                    <a:bodyPr/>
                    <a:lstStyle/>
                    <a:p>
                      <a:pPr lvl="0" algn="l">
                        <a:defRPr sz="1800" b="0" i="0"/>
                      </a:pPr>
                      <a:r>
                        <a:rPr b="1" i="1"/>
                        <a:t>Aree Interne e contratti di Fiume</a:t>
                      </a:r>
                    </a:p>
                  </a:txBody>
                  <a:tcPr marL="45720" marR="45720" horzOverflow="overflow"/>
                </a:tc>
                <a:tc>
                  <a:txBody>
                    <a:bodyPr/>
                    <a:lstStyle/>
                    <a:p>
                      <a:pPr lvl="0" algn="l">
                        <a:defRPr sz="1800" b="0" i="0"/>
                      </a:pPr>
                      <a:r>
                        <a:rPr b="1" i="1"/>
                        <a:t>FESR / FSE / FEASR / FEAMP / FSC</a:t>
                      </a:r>
                    </a:p>
                  </a:txBody>
                  <a:tcPr marL="45720" marR="45720" horzOverflow="overflow"/>
                </a:tc>
              </a:tr>
              <a:tr h="370840">
                <a:tc>
                  <a:txBody>
                    <a:bodyPr/>
                    <a:lstStyle/>
                    <a:p>
                      <a:pPr lvl="0" algn="l">
                        <a:defRPr sz="1800" b="0" i="0"/>
                      </a:pPr>
                      <a:r>
                        <a:rPr b="1" i="1"/>
                        <a:t>Aree di crisi</a:t>
                      </a:r>
                    </a:p>
                  </a:txBody>
                  <a:tcPr marL="45720" marR="45720" horzOverflow="overflow"/>
                </a:tc>
                <a:tc>
                  <a:txBody>
                    <a:bodyPr/>
                    <a:lstStyle/>
                    <a:p>
                      <a:pPr lvl="0" algn="l">
                        <a:defRPr sz="1800" b="0" i="0"/>
                      </a:pPr>
                      <a:r>
                        <a:rPr b="1" i="1"/>
                        <a:t>FESR / FSE / FSC</a:t>
                      </a:r>
                    </a:p>
                  </a:txBody>
                  <a:tcPr marL="45720" marR="45720" horzOverflow="overflow"/>
                </a:tc>
              </a:tr>
            </a:tbl>
          </a:graphicData>
        </a:graphic>
      </p:graphicFrame>
      <p:sp>
        <p:nvSpPr>
          <p:cNvPr id="130" name="Shape 130"/>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8</a:t>
            </a:fld>
            <a:endParaRPr sz="1400"/>
          </a:p>
        </p:txBody>
      </p:sp>
      <p:sp>
        <p:nvSpPr>
          <p:cNvPr id="131" name="Shape 131"/>
          <p:cNvSpPr/>
          <p:nvPr/>
        </p:nvSpPr>
        <p:spPr>
          <a:xfrm>
            <a:off x="0" y="-1"/>
            <a:ext cx="9144000" cy="332658"/>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132" name="Shape 132"/>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p:nvPr/>
        </p:nvSpPr>
        <p:spPr>
          <a:xfrm>
            <a:off x="473957" y="617483"/>
            <a:ext cx="8147051" cy="43706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marL="838200" indent="-838200" algn="ctr">
              <a:defRPr sz="2400" b="1" u="none">
                <a:solidFill>
                  <a:srgbClr val="1F497D"/>
                </a:solidFill>
              </a:defRPr>
            </a:lvl1pPr>
          </a:lstStyle>
          <a:p>
            <a:pPr lvl="0">
              <a:defRPr sz="1800" b="0">
                <a:solidFill>
                  <a:srgbClr val="000000"/>
                </a:solidFill>
              </a:defRPr>
            </a:pPr>
            <a:r>
              <a:rPr sz="2400" b="1">
                <a:solidFill>
                  <a:srgbClr val="1F497D"/>
                </a:solidFill>
              </a:rPr>
              <a:t>Sinergie tra FESR e FSE</a:t>
            </a:r>
          </a:p>
        </p:txBody>
      </p:sp>
      <p:sp>
        <p:nvSpPr>
          <p:cNvPr id="137" name="Shape 137"/>
          <p:cNvSpPr>
            <a:spLocks noGrp="1"/>
          </p:cNvSpPr>
          <p:nvPr>
            <p:ph type="sldNum" sz="quarter" idx="2"/>
          </p:nvPr>
        </p:nvSpPr>
        <p:spPr>
          <a:xfrm>
            <a:off x="6553200" y="6245225"/>
            <a:ext cx="2133600" cy="476250"/>
          </a:xfrm>
          <a:prstGeom prst="rect">
            <a:avLst/>
          </a:prstGeom>
          <a:extLst>
            <a:ext uri="{C572A759-6A51-4108-AA02-DFA0A04FC94B}">
              <ma14:wrappingTextBoxFlag xmlns:ma14="http://schemas.microsoft.com/office/mac/drawingml/2011/main" xmlns="" val="1"/>
            </a:ext>
          </a:extLst>
        </p:spPr>
        <p:txBody>
          <a:bodyPr lIns="0" tIns="0" rIns="0" bIns="0">
            <a:normAutofit/>
          </a:bodyPr>
          <a:lstStyle/>
          <a:p>
            <a:pPr lvl="0">
              <a:defRPr sz="1800"/>
            </a:pPr>
            <a:fld id="{86CB4B4D-7CA3-9044-876B-883B54F8677D}" type="slidenum">
              <a:rPr sz="1400"/>
              <a:pPr lvl="0">
                <a:defRPr sz="1800"/>
              </a:pPr>
              <a:t>9</a:t>
            </a:fld>
            <a:endParaRPr sz="1400"/>
          </a:p>
        </p:txBody>
      </p:sp>
      <p:sp>
        <p:nvSpPr>
          <p:cNvPr id="138" name="Shape 138"/>
          <p:cNvSpPr/>
          <p:nvPr/>
        </p:nvSpPr>
        <p:spPr>
          <a:xfrm>
            <a:off x="0" y="-1"/>
            <a:ext cx="9144000" cy="332658"/>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139" name="Shape 139"/>
          <p:cNvSpPr/>
          <p:nvPr/>
        </p:nvSpPr>
        <p:spPr>
          <a:xfrm>
            <a:off x="0" y="6704027"/>
            <a:ext cx="9144000" cy="166329"/>
          </a:xfrm>
          <a:prstGeom prst="rect">
            <a:avLst/>
          </a:prstGeom>
          <a:solidFill>
            <a:srgbClr val="00B0F0"/>
          </a:solidFill>
          <a:ln w="12700">
            <a:miter lim="400000"/>
          </a:ln>
        </p:spPr>
        <p:txBody>
          <a:bodyPr lIns="0" tIns="0" rIns="0" bIns="0" anchor="ctr"/>
          <a:lstStyle/>
          <a:p>
            <a:pPr lvl="0" algn="ctr">
              <a:defRPr>
                <a:solidFill>
                  <a:srgbClr val="FFFFFF"/>
                </a:solidFill>
              </a:defRPr>
            </a:pPr>
            <a:endParaRPr/>
          </a:p>
        </p:txBody>
      </p:sp>
      <p:sp>
        <p:nvSpPr>
          <p:cNvPr id="140" name="Shape 140"/>
          <p:cNvSpPr/>
          <p:nvPr/>
        </p:nvSpPr>
        <p:spPr>
          <a:xfrm>
            <a:off x="3851919" y="1916832"/>
            <a:ext cx="1512169" cy="360041"/>
          </a:xfrm>
          <a:prstGeom prst="rightArrow">
            <a:avLst>
              <a:gd name="adj1" fmla="val 50000"/>
              <a:gd name="adj2" fmla="val 50000"/>
            </a:avLst>
          </a:prstGeom>
          <a:gradFill>
            <a:gsLst>
              <a:gs pos="0">
                <a:srgbClr val="2E5E97"/>
              </a:gs>
              <a:gs pos="80000">
                <a:srgbClr val="3C7BC7"/>
              </a:gs>
              <a:gs pos="100000">
                <a:srgbClr val="3A7CCA"/>
              </a:gs>
            </a:gsLst>
            <a:lin ang="16200000"/>
          </a:gra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FFFFFF"/>
                </a:solidFill>
              </a:defRPr>
            </a:pPr>
            <a:endParaRPr/>
          </a:p>
        </p:txBody>
      </p:sp>
      <p:sp>
        <p:nvSpPr>
          <p:cNvPr id="141" name="Shape 141"/>
          <p:cNvSpPr/>
          <p:nvPr/>
        </p:nvSpPr>
        <p:spPr>
          <a:xfrm rot="10800000">
            <a:off x="3851919" y="2420888"/>
            <a:ext cx="1512169" cy="360041"/>
          </a:xfrm>
          <a:prstGeom prst="rightArrow">
            <a:avLst>
              <a:gd name="adj1" fmla="val 50000"/>
              <a:gd name="adj2" fmla="val 50000"/>
            </a:avLst>
          </a:prstGeom>
          <a:gradFill>
            <a:gsLst>
              <a:gs pos="0">
                <a:srgbClr val="2E5E97"/>
              </a:gs>
              <a:gs pos="80000">
                <a:srgbClr val="3C7BC7"/>
              </a:gs>
              <a:gs pos="100000">
                <a:srgbClr val="3A7CCA"/>
              </a:gs>
            </a:gsLst>
            <a:lin ang="16200000"/>
          </a:gra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FFFFFF"/>
                </a:solidFill>
              </a:defRPr>
            </a:pPr>
            <a:endParaRPr/>
          </a:p>
        </p:txBody>
      </p:sp>
      <p:grpSp>
        <p:nvGrpSpPr>
          <p:cNvPr id="144" name="Group 144"/>
          <p:cNvGrpSpPr/>
          <p:nvPr/>
        </p:nvGrpSpPr>
        <p:grpSpPr>
          <a:xfrm>
            <a:off x="1331640" y="1772816"/>
            <a:ext cx="2304257" cy="1152129"/>
            <a:chOff x="0" y="0"/>
            <a:chExt cx="2304256" cy="1152128"/>
          </a:xfrm>
        </p:grpSpPr>
        <p:sp>
          <p:nvSpPr>
            <p:cNvPr id="142" name="Shape 142"/>
            <p:cNvSpPr/>
            <p:nvPr/>
          </p:nvSpPr>
          <p:spPr>
            <a:xfrm>
              <a:off x="-1" y="-1"/>
              <a:ext cx="2304258" cy="1152130"/>
            </a:xfrm>
            <a:prstGeom prst="rect">
              <a:avLst/>
            </a:prstGeom>
            <a:gradFill flip="none" rotWithShape="1">
              <a:gsLst>
                <a:gs pos="0">
                  <a:srgbClr val="2E5E97"/>
                </a:gs>
                <a:gs pos="80000">
                  <a:srgbClr val="3C7BC7"/>
                </a:gs>
                <a:gs pos="100000">
                  <a:srgbClr val="3A7CCA"/>
                </a:gs>
              </a:gsLst>
              <a:lin ang="16200000" scaled="0"/>
            </a:gradFill>
            <a:ln w="9525" cap="flat">
              <a:solidFill>
                <a:srgbClr val="4A7EBB"/>
              </a:solidFill>
              <a:prstDash val="solid"/>
              <a:bevel/>
            </a:ln>
            <a:effectLst>
              <a:outerShdw blurRad="38100" dist="23000" dir="5400000" rotWithShape="0">
                <a:srgbClr val="000000">
                  <a:alpha val="35000"/>
                </a:srgbClr>
              </a:outerShdw>
            </a:effectLst>
          </p:spPr>
          <p:txBody>
            <a:bodyPr wrap="square" lIns="0" tIns="0" rIns="0" bIns="0" numCol="1" anchor="ctr">
              <a:noAutofit/>
            </a:bodyPr>
            <a:lstStyle/>
            <a:p>
              <a:pPr lvl="0" algn="ctr">
                <a:defRPr>
                  <a:solidFill>
                    <a:srgbClr val="FFFFFF"/>
                  </a:solidFill>
                </a:defRPr>
              </a:pPr>
              <a:endParaRPr/>
            </a:p>
          </p:txBody>
        </p:sp>
        <p:sp>
          <p:nvSpPr>
            <p:cNvPr id="143" name="Shape 143"/>
            <p:cNvSpPr/>
            <p:nvPr/>
          </p:nvSpPr>
          <p:spPr>
            <a:xfrm>
              <a:off x="-1" y="400733"/>
              <a:ext cx="2304258" cy="35066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a:solidFill>
                    <a:srgbClr val="FFFFFF"/>
                  </a:solidFill>
                </a:defRPr>
              </a:lvl1pPr>
            </a:lstStyle>
            <a:p>
              <a:pPr lvl="0">
                <a:defRPr u="none">
                  <a:solidFill>
                    <a:srgbClr val="000000"/>
                  </a:solidFill>
                </a:defRPr>
              </a:pPr>
              <a:r>
                <a:rPr u="sng">
                  <a:solidFill>
                    <a:srgbClr val="FFFFFF"/>
                  </a:solidFill>
                </a:rPr>
                <a:t>FESR</a:t>
              </a:r>
            </a:p>
          </p:txBody>
        </p:sp>
      </p:grpSp>
      <p:grpSp>
        <p:nvGrpSpPr>
          <p:cNvPr id="147" name="Group 147"/>
          <p:cNvGrpSpPr/>
          <p:nvPr/>
        </p:nvGrpSpPr>
        <p:grpSpPr>
          <a:xfrm>
            <a:off x="5652120" y="1772816"/>
            <a:ext cx="2304257" cy="1152129"/>
            <a:chOff x="0" y="0"/>
            <a:chExt cx="2304256" cy="1152128"/>
          </a:xfrm>
        </p:grpSpPr>
        <p:sp>
          <p:nvSpPr>
            <p:cNvPr id="145" name="Shape 145"/>
            <p:cNvSpPr/>
            <p:nvPr/>
          </p:nvSpPr>
          <p:spPr>
            <a:xfrm>
              <a:off x="-1" y="-1"/>
              <a:ext cx="2304258" cy="1152130"/>
            </a:xfrm>
            <a:prstGeom prst="rect">
              <a:avLst/>
            </a:prstGeom>
            <a:gradFill flip="none" rotWithShape="1">
              <a:gsLst>
                <a:gs pos="0">
                  <a:srgbClr val="2E5E97"/>
                </a:gs>
                <a:gs pos="80000">
                  <a:srgbClr val="3C7BC7"/>
                </a:gs>
                <a:gs pos="100000">
                  <a:srgbClr val="3A7CCA"/>
                </a:gs>
              </a:gsLst>
              <a:lin ang="16200000" scaled="0"/>
            </a:gradFill>
            <a:ln w="9525" cap="flat">
              <a:solidFill>
                <a:srgbClr val="4A7EBB"/>
              </a:solidFill>
              <a:prstDash val="solid"/>
              <a:bevel/>
            </a:ln>
            <a:effectLst>
              <a:outerShdw blurRad="38100" dist="23000" dir="5400000" rotWithShape="0">
                <a:srgbClr val="000000">
                  <a:alpha val="35000"/>
                </a:srgbClr>
              </a:outerShdw>
            </a:effectLst>
          </p:spPr>
          <p:txBody>
            <a:bodyPr wrap="square" lIns="0" tIns="0" rIns="0" bIns="0" numCol="1" anchor="ctr">
              <a:noAutofit/>
            </a:bodyPr>
            <a:lstStyle/>
            <a:p>
              <a:pPr lvl="0" algn="ctr">
                <a:defRPr>
                  <a:solidFill>
                    <a:srgbClr val="FFFFFF"/>
                  </a:solidFill>
                </a:defRPr>
              </a:pPr>
              <a:endParaRPr/>
            </a:p>
          </p:txBody>
        </p:sp>
        <p:sp>
          <p:nvSpPr>
            <p:cNvPr id="146" name="Shape 146"/>
            <p:cNvSpPr/>
            <p:nvPr/>
          </p:nvSpPr>
          <p:spPr>
            <a:xfrm>
              <a:off x="-1" y="400733"/>
              <a:ext cx="2304258" cy="35066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a:solidFill>
                    <a:srgbClr val="FFFFFF"/>
                  </a:solidFill>
                </a:defRPr>
              </a:lvl1pPr>
            </a:lstStyle>
            <a:p>
              <a:pPr lvl="0">
                <a:defRPr u="none">
                  <a:solidFill>
                    <a:srgbClr val="000000"/>
                  </a:solidFill>
                </a:defRPr>
              </a:pPr>
              <a:r>
                <a:rPr u="sng">
                  <a:solidFill>
                    <a:srgbClr val="FFFFFF"/>
                  </a:solidFill>
                </a:rPr>
                <a:t>FSE</a:t>
              </a:r>
            </a:p>
          </p:txBody>
        </p:sp>
      </p:grpSp>
      <p:sp>
        <p:nvSpPr>
          <p:cNvPr id="148" name="Shape 148"/>
          <p:cNvSpPr/>
          <p:nvPr/>
        </p:nvSpPr>
        <p:spPr>
          <a:xfrm>
            <a:off x="827583" y="3789040"/>
            <a:ext cx="7632850" cy="95943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2000" u="none">
                <a:solidFill>
                  <a:srgbClr val="1B3651"/>
                </a:solidFill>
              </a:defRPr>
            </a:lvl1pPr>
          </a:lstStyle>
          <a:p>
            <a:pPr lvl="0">
              <a:defRPr sz="1800">
                <a:solidFill>
                  <a:srgbClr val="000000"/>
                </a:solidFill>
              </a:defRPr>
            </a:pPr>
            <a:r>
              <a:rPr sz="2000">
                <a:solidFill>
                  <a:srgbClr val="1B3651"/>
                </a:solidFill>
              </a:rPr>
              <a:t>L’obiettivo dell’integrazione tra i Fondi è di favorire la sostenibilità e raggiungere una massa critica di interventi sufficientemente significativa.</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sng"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sng"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sng"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sng"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1930</Words>
  <Application>Microsoft Office PowerPoint</Application>
  <PresentationFormat>Presentazione su schermo (4:3)</PresentationFormat>
  <Paragraphs>216</Paragraphs>
  <Slides>13</Slides>
  <Notes>9</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Default</vt:lpstr>
      <vt:lpstr>Diapositiva 1</vt:lpstr>
      <vt:lpstr>La programmazione unitaria</vt:lpstr>
      <vt:lpstr>Diapositiva 3</vt:lpstr>
      <vt:lpstr>Diapositiva 4</vt:lpstr>
      <vt:lpstr>Diapositiva 5</vt:lpstr>
      <vt:lpstr>Diapositiva 6</vt:lpstr>
      <vt:lpstr>Diapositiva 7</vt:lpstr>
      <vt:lpstr>Diapositiva 8</vt:lpstr>
      <vt:lpstr>Diapositiva 9</vt:lpstr>
      <vt:lpstr>IL POR FESR  e la strategia EUSAIR</vt:lpstr>
      <vt:lpstr>Diapositiva 11</vt:lpstr>
      <vt:lpstr>Diapositiva 12</vt:lpstr>
      <vt:lpstr>EVENTO DI LANCIO FESR 2014-2020  «DALLA  CHIUSURA DELLA PROGRAMMAZIONE 2007-2013  AL NUOVO POR FESR 2014-2020:  LE OPPORTUNITA’ DEL FESR E LA NUOVA ORGANIZZAZIONE REGIONALE»  VENERDI’ 30 OTTOBRE 2015 SALA FLAIANO – AURUM – PESCARA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Amministratore</dc:creator>
  <cp:lastModifiedBy>Amministratore</cp:lastModifiedBy>
  <cp:revision>1</cp:revision>
  <dcterms:modified xsi:type="dcterms:W3CDTF">2015-10-21T15:28:09Z</dcterms:modified>
</cp:coreProperties>
</file>